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72" r:id="rId2"/>
    <p:sldId id="1106" r:id="rId3"/>
    <p:sldId id="1025" r:id="rId4"/>
    <p:sldId id="1024" r:id="rId5"/>
    <p:sldId id="1102" r:id="rId6"/>
    <p:sldId id="1104" r:id="rId7"/>
    <p:sldId id="1105" r:id="rId8"/>
    <p:sldId id="1107" r:id="rId9"/>
    <p:sldId id="1108" r:id="rId10"/>
    <p:sldId id="1109" r:id="rId11"/>
    <p:sldId id="1110" r:id="rId12"/>
    <p:sldId id="1111" r:id="rId13"/>
    <p:sldId id="1113" r:id="rId14"/>
    <p:sldId id="1086" r:id="rId15"/>
    <p:sldId id="1081" r:id="rId16"/>
    <p:sldId id="1083" r:id="rId17"/>
    <p:sldId id="1084" r:id="rId18"/>
    <p:sldId id="1085" r:id="rId19"/>
    <p:sldId id="1114" r:id="rId20"/>
    <p:sldId id="1115" r:id="rId21"/>
    <p:sldId id="1116" r:id="rId22"/>
    <p:sldId id="1126" r:id="rId23"/>
    <p:sldId id="1117" r:id="rId24"/>
    <p:sldId id="1118" r:id="rId25"/>
    <p:sldId id="1119" r:id="rId26"/>
    <p:sldId id="1121" r:id="rId27"/>
    <p:sldId id="1120" r:id="rId28"/>
    <p:sldId id="1122" r:id="rId29"/>
    <p:sldId id="1123" r:id="rId30"/>
    <p:sldId id="1124" r:id="rId31"/>
    <p:sldId id="1125" r:id="rId32"/>
    <p:sldId id="1127" r:id="rId3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stieg_Start_mit Warum" id="{982D4A3B-D700-464B-8EDB-D692F74E3E05}">
          <p14:sldIdLst>
            <p14:sldId id="272"/>
            <p14:sldId id="1106"/>
            <p14:sldId id="1025"/>
            <p14:sldId id="1024"/>
            <p14:sldId id="1102"/>
          </p14:sldIdLst>
        </p14:section>
        <p14:section name="Warum_Bürgerversammlung" id="{38FE8008-7727-4C20-92DA-C5B91719E908}">
          <p14:sldIdLst>
            <p14:sldId id="1104"/>
            <p14:sldId id="1105"/>
          </p14:sldIdLst>
        </p14:section>
        <p14:section name="Satzungsstatus" id="{D9B3B2A4-F3A7-439A-9EE5-890108D386F4}">
          <p14:sldIdLst>
            <p14:sldId id="1107"/>
            <p14:sldId id="1108"/>
          </p14:sldIdLst>
        </p14:section>
        <p14:section name="Strategieentwicklung" id="{9EDA6497-630D-4FEE-BB18-6A42C89D392D}">
          <p14:sldIdLst>
            <p14:sldId id="1109"/>
            <p14:sldId id="1110"/>
            <p14:sldId id="1111"/>
            <p14:sldId id="1113"/>
            <p14:sldId id="1086"/>
            <p14:sldId id="1081"/>
            <p14:sldId id="1083"/>
            <p14:sldId id="1084"/>
            <p14:sldId id="1085"/>
            <p14:sldId id="1114"/>
          </p14:sldIdLst>
        </p14:section>
        <p14:section name="Einzelprojekte" id="{5E089CC6-4C1B-4740-BBF9-90298AE76879}">
          <p14:sldIdLst>
            <p14:sldId id="1115"/>
            <p14:sldId id="1116"/>
            <p14:sldId id="1126"/>
          </p14:sldIdLst>
        </p14:section>
        <p14:section name="Beteiligungsoptionen" id="{33F39CD2-E820-4A38-9C1A-CC821354C21A}">
          <p14:sldIdLst>
            <p14:sldId id="1117"/>
            <p14:sldId id="1118"/>
          </p14:sldIdLst>
        </p14:section>
        <p14:section name="HF_Kommunikation" id="{BC72F707-BB01-4EAC-B1C9-03339FEA7512}">
          <p14:sldIdLst>
            <p14:sldId id="1119"/>
            <p14:sldId id="1121"/>
            <p14:sldId id="1120"/>
          </p14:sldIdLst>
        </p14:section>
        <p14:section name="Leitlinien" id="{A7A6D8DB-27E1-432A-99C4-E6E6B5F4BCF5}">
          <p14:sldIdLst>
            <p14:sldId id="1122"/>
            <p14:sldId id="1123"/>
            <p14:sldId id="1124"/>
            <p14:sldId id="1125"/>
            <p14:sldId id="1127"/>
          </p14:sldIdLst>
        </p14:section>
        <p14:section name="Altbestand/Grafiksteinbruch" id="{BD860104-E051-4ACB-BE27-E6565BA6BAAD}">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1" autoAdjust="0"/>
    <p:restoredTop sz="58018" autoAdjust="0"/>
  </p:normalViewPr>
  <p:slideViewPr>
    <p:cSldViewPr snapToGrid="0">
      <p:cViewPr varScale="1">
        <p:scale>
          <a:sx n="64" d="100"/>
          <a:sy n="64" d="100"/>
        </p:scale>
        <p:origin x="233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25T13:09:30.452"/>
    </inkml:context>
    <inkml:brush xml:id="br0">
      <inkml:brushProperty name="width" value="0.35" units="cm"/>
      <inkml:brushProperty name="height" value="0.35" units="cm"/>
      <inkml:brushProperty name="color" value="#66CC00"/>
    </inkml:brush>
  </inkml:definitions>
  <inkml:trace contextRef="#ctx0" brushRef="#br0">0 914 3223 0 0,'13'7'13548'0'0,"-12"-3"-13130"0"0,1 16 351 0 0,-1-9-233 0 0,3 27 220 0 0,10 48 1 0 0,-10-71-680 0 0,0-1 0 0 0,1 0 0 0 0,1 1 1 0 0,0-2-1 0 0,1 1 0 0 0,11 16 0 0 0,-13-22-24 0 0,1-1 0 0 0,0 0 0 0 0,0 0 0 0 0,10 9 1 0 0,-14-15 228 0 0,9 1-182 0 0,34 3 18 0 0,-42-5-102 0 0,-1 0 1 0 0,0 0 0 0 0,1 0 0 0 0,-1 0 0 0 0,0-1 0 0 0,1 1-1 0 0,-1-1 1 0 0,0 1 0 0 0,1-1 0 0 0,-1 0 0 0 0,0 0 0 0 0,0 0-1 0 0,0 0 1 0 0,0 0 0 0 0,0-1 0 0 0,0 1 0 0 0,0 0 0 0 0,0-1-1 0 0,1-1 1 0 0,2-2 29 0 0,9-7 77 0 0,-2-1-1 0 0,1 0 0 0 0,14-21 1 0 0,28-48 133 0 0,-51 75-242 0 0,224-398 182 0 0,-191 335-117 0 0,23-37 685 0 0,91-125 1 0 0,8 9-3087 0 0,-139 195 550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25T13:09:42.480"/>
    </inkml:context>
    <inkml:brush xml:id="br0">
      <inkml:brushProperty name="width" value="0.35" units="cm"/>
      <inkml:brushProperty name="height" value="0.35" units="cm"/>
      <inkml:brushProperty name="color" value="#66CC00"/>
    </inkml:brush>
  </inkml:definitions>
  <inkml:trace contextRef="#ctx0" brushRef="#br0">0 914 3223 0 0,'13'7'13548'0'0,"-12"-3"-13130"0"0,1 16 351 0 0,-1-9-233 0 0,3 27 220 0 0,10 48 1 0 0,-10-71-680 0 0,0-1 0 0 0,1 0 0 0 0,1 1 1 0 0,0-2-1 0 0,1 1 0 0 0,11 16 0 0 0,-13-22-24 0 0,1-1 0 0 0,0 0 0 0 0,0 0 0 0 0,10 9 1 0 0,-14-15 228 0 0,9 1-182 0 0,34 3 18 0 0,-42-5-102 0 0,-1 0 1 0 0,0 0 0 0 0,1 0 0 0 0,-1 0 0 0 0,0-1 0 0 0,1 1-1 0 0,-1-1 1 0 0,0 1 0 0 0,1-1 0 0 0,-1 0 0 0 0,0 0 0 0 0,0 0-1 0 0,0 0 1 0 0,0 0 0 0 0,0-1 0 0 0,0 1 0 0 0,0 0 0 0 0,0-1-1 0 0,1-1 1 0 0,2-2 29 0 0,9-7 77 0 0,-2-1-1 0 0,1 0 0 0 0,14-21 1 0 0,28-48 133 0 0,-51 75-242 0 0,224-398 182 0 0,-191 335-117 0 0,23-37 685 0 0,91-125 1 0 0,8 9-3087 0 0,-139 195 550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25T13:10:04.826"/>
    </inkml:context>
    <inkml:brush xml:id="br0">
      <inkml:brushProperty name="width" value="0.35" units="cm"/>
      <inkml:brushProperty name="height" value="0.35" units="cm"/>
      <inkml:brushProperty name="color" value="#E71224"/>
    </inkml:brush>
  </inkml:definitions>
  <inkml:trace contextRef="#ctx0" brushRef="#br0">0 22 1375 0 0,'10'-21'14856'0'0,"2"38"-13794"0"0,-1 1-1 0 0,0 1 1 0 0,10 25-1 0 0,-4-8-480 0 0,21 43-73 0 0,-8-15-319 0 0,58 89-1 0 0,-56-111-188 0 0,36 35 0 0 0,13 8 0 0 0,-9-9 0 0 0,-60-64-143 0 0,-2 0 0 0 0,0 0 0 0 0,0 1 0 0 0,-2 0 1 0 0,1 1-1 0 0,-2 0 0 0 0,1 1 0 0 0,-2-1 0 0 0,9 31 0 0 0,-13-39-120 0 0,-1 0 0 0 0,1 0 0 0 0,-1 0 0 0 0,-1 0 0 0 0,1 0 1 0 0,-2 9-1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25T13:10:05.392"/>
    </inkml:context>
    <inkml:brush xml:id="br0">
      <inkml:brushProperty name="width" value="0.35" units="cm"/>
      <inkml:brushProperty name="height" value="0.35" units="cm"/>
      <inkml:brushProperty name="color" value="#E71224"/>
    </inkml:brush>
  </inkml:definitions>
  <inkml:trace contextRef="#ctx0" brushRef="#br0">1 995 2759 0 0,'21'-19'988'0'0,"2"0"0"0"0,48-29 0 0 0,-30 21-224 0 0,311-225 5263 0 0,-21-30-2974 0 0,-136 105-3176 0 0,-138 131-585 0 0,99-61 1 0 0,-129 90 117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25T13:13:27.972"/>
    </inkml:context>
    <inkml:brush xml:id="br0">
      <inkml:brushProperty name="width" value="0.35" units="cm"/>
      <inkml:brushProperty name="height" value="0.35" units="cm"/>
      <inkml:brushProperty name="color" value="#66CC00"/>
    </inkml:brush>
  </inkml:definitions>
  <inkml:trace contextRef="#ctx0" brushRef="#br0">0 914 3223 0 0,'13'7'13548'0'0,"-12"-3"-13130"0"0,1 16 351 0 0,-1-9-233 0 0,3 27 220 0 0,10 48 1 0 0,-10-71-680 0 0,0-1 0 0 0,1 0 0 0 0,1 1 1 0 0,0-2-1 0 0,1 1 0 0 0,11 16 0 0 0,-13-22-24 0 0,1-1 0 0 0,0 0 0 0 0,0 0 0 0 0,10 9 1 0 0,-14-15 228 0 0,9 1-182 0 0,34 3 18 0 0,-42-5-102 0 0,-1 0 1 0 0,0 0 0 0 0,1 0 0 0 0,-1 0 0 0 0,0-1 0 0 0,1 1-1 0 0,-1-1 1 0 0,0 1 0 0 0,1-1 0 0 0,-1 0 0 0 0,0 0 0 0 0,0 0-1 0 0,0 0 1 0 0,0 0 0 0 0,0-1 0 0 0,0 1 0 0 0,0 0 0 0 0,0-1-1 0 0,1-1 1 0 0,2-2 29 0 0,9-7 77 0 0,-2-1-1 0 0,1 0 0 0 0,14-21 1 0 0,28-48 133 0 0,-51 75-242 0 0,224-398 182 0 0,-191 335-117 0 0,23-37 685 0 0,91-125 1 0 0,8 9-3087 0 0,-139 195 550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25T13:53:44.481"/>
    </inkml:context>
    <inkml:brush xml:id="br0">
      <inkml:brushProperty name="width" value="0.35" units="cm"/>
      <inkml:brushProperty name="height" value="0.35" units="cm"/>
      <inkml:brushProperty name="color" value="#66CC00"/>
    </inkml:brush>
  </inkml:definitions>
  <inkml:trace contextRef="#ctx0" brushRef="#br0">0 914 3223 0 0,'13'7'13548'0'0,"-12"-3"-13130"0"0,1 16 351 0 0,-1-9-233 0 0,3 27 220 0 0,10 48 1 0 0,-10-71-680 0 0,0-1 0 0 0,1 0 0 0 0,1 1 1 0 0,0-2-1 0 0,1 1 0 0 0,11 16 0 0 0,-13-22-24 0 0,1-1 0 0 0,0 0 0 0 0,0 0 0 0 0,10 9 1 0 0,-14-15 228 0 0,9 1-182 0 0,34 3 18 0 0,-42-5-102 0 0,-1 0 1 0 0,0 0 0 0 0,1 0 0 0 0,-1 0 0 0 0,0-1 0 0 0,1 1-1 0 0,-1-1 1 0 0,0 1 0 0 0,1-1 0 0 0,-1 0 0 0 0,0 0 0 0 0,0 0-1 0 0,0 0 1 0 0,0 0 0 0 0,0-1 0 0 0,0 1 0 0 0,0 0 0 0 0,0-1-1 0 0,1-1 1 0 0,2-2 29 0 0,9-7 77 0 0,-2-1-1 0 0,1 0 0 0 0,14-21 1 0 0,28-48 133 0 0,-51 75-242 0 0,224-398 182 0 0,-191 335-117 0 0,23-37 685 0 0,91-125 1 0 0,8 9-3087 0 0,-139 195 550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34B230-4E8A-4B30-B49F-AAC374542568}" type="datetimeFigureOut">
              <a:rPr lang="de-DE" smtClean="0"/>
              <a:t>27.05.2025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42C9C-9AE4-4CDB-B306-C338B44D9941}" type="slidenum">
              <a:rPr lang="de-DE" smtClean="0"/>
              <a:t>‹Nr.›</a:t>
            </a:fld>
            <a:endParaRPr lang="de-DE"/>
          </a:p>
        </p:txBody>
      </p:sp>
    </p:spTree>
    <p:extLst>
      <p:ext uri="{BB962C8B-B14F-4D97-AF65-F5344CB8AC3E}">
        <p14:creationId xmlns:p14="http://schemas.microsoft.com/office/powerpoint/2010/main" val="2270871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Kassatorisches Bürgerbegehren  = Korrektivelement und rechtlich vorgegeben</a:t>
            </a:r>
          </a:p>
          <a:p>
            <a:endParaRPr lang="de-DE" dirty="0"/>
          </a:p>
          <a:p>
            <a:r>
              <a:rPr lang="de-DE" dirty="0" err="1"/>
              <a:t>Campaining</a:t>
            </a:r>
            <a:r>
              <a:rPr lang="de-DE" dirty="0"/>
              <a:t> nimmt überhand an vielen stellen: </a:t>
            </a:r>
            <a:r>
              <a:rPr lang="de-DE" dirty="0" err="1"/>
              <a:t>Kampangnen</a:t>
            </a:r>
            <a:r>
              <a:rPr lang="de-DE" dirty="0"/>
              <a:t> fahren = politisches Instrument aber eben kein </a:t>
            </a:r>
            <a:r>
              <a:rPr lang="de-DE" dirty="0" err="1"/>
              <a:t>beteiligungselement</a:t>
            </a:r>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9E242C9C-9AE4-4CDB-B306-C338B44D9941}" type="slidenum">
              <a:rPr lang="de-DE" smtClean="0"/>
              <a:t>4</a:t>
            </a:fld>
            <a:endParaRPr lang="de-DE"/>
          </a:p>
        </p:txBody>
      </p:sp>
    </p:spTree>
    <p:extLst>
      <p:ext uri="{BB962C8B-B14F-4D97-AF65-F5344CB8AC3E}">
        <p14:creationId xmlns:p14="http://schemas.microsoft.com/office/powerpoint/2010/main" val="3763379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242C9C-9AE4-4CDB-B306-C338B44D9941}" type="slidenum">
              <a:rPr lang="de-DE" smtClean="0"/>
              <a:t>11</a:t>
            </a:fld>
            <a:endParaRPr lang="de-DE"/>
          </a:p>
        </p:txBody>
      </p:sp>
    </p:spTree>
    <p:extLst>
      <p:ext uri="{BB962C8B-B14F-4D97-AF65-F5344CB8AC3E}">
        <p14:creationId xmlns:p14="http://schemas.microsoft.com/office/powerpoint/2010/main" val="2531947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242C9C-9AE4-4CDB-B306-C338B44D9941}" type="slidenum">
              <a:rPr lang="de-DE" smtClean="0"/>
              <a:t>12</a:t>
            </a:fld>
            <a:endParaRPr lang="de-DE"/>
          </a:p>
        </p:txBody>
      </p:sp>
    </p:spTree>
    <p:extLst>
      <p:ext uri="{BB962C8B-B14F-4D97-AF65-F5344CB8AC3E}">
        <p14:creationId xmlns:p14="http://schemas.microsoft.com/office/powerpoint/2010/main" val="2857889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242C9C-9AE4-4CDB-B306-C338B44D9941}" type="slidenum">
              <a:rPr lang="de-DE" smtClean="0"/>
              <a:t>13</a:t>
            </a:fld>
            <a:endParaRPr lang="de-DE"/>
          </a:p>
        </p:txBody>
      </p:sp>
    </p:spTree>
    <p:extLst>
      <p:ext uri="{BB962C8B-B14F-4D97-AF65-F5344CB8AC3E}">
        <p14:creationId xmlns:p14="http://schemas.microsoft.com/office/powerpoint/2010/main" val="593742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Übergeordnet:</a:t>
            </a:r>
          </a:p>
          <a:p>
            <a:endParaRPr lang="de-DE" dirty="0"/>
          </a:p>
          <a:p>
            <a:r>
              <a:rPr lang="de-DE" dirty="0"/>
              <a:t>Abgeschlossen: Wirtschaftlichkeitsbetrachtung interkommunales Gewerbegebiet</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Abgeschlossen: Satzung </a:t>
            </a:r>
            <a:r>
              <a:rPr lang="de-DE" dirty="0">
                <a:sym typeface="Wingdings" panose="05000000000000000000" pitchFamily="2" charset="2"/>
              </a:rPr>
              <a:t> Weiterentwicklung HF Bürgerbeteiligung zu HF Kommunikation  Leitlinien für Bürgerbeteiligung werden in Bürgerinformationsveranstaltung veröffentlicht. Kommunikationskonzept – Plattform einrichten (Ressourcen bereitstellen). Langfristiges Konzept / Marketing intern und extern / niederschwellig Kommunikation: Internetportal, …, Kommunikation mit Öffentlichkeit, …</a:t>
            </a:r>
          </a:p>
          <a:p>
            <a:endParaRPr lang="de-DE" dirty="0">
              <a:sym typeface="Wingdings" panose="05000000000000000000" pitchFamily="2" charset="2"/>
            </a:endParaRPr>
          </a:p>
          <a:p>
            <a:endParaRPr lang="de-DE" dirty="0"/>
          </a:p>
          <a:p>
            <a:r>
              <a:rPr lang="de-DE" dirty="0"/>
              <a:t>Unechte Teilortswahl </a:t>
            </a:r>
            <a:r>
              <a:rPr lang="de-DE" dirty="0">
                <a:sym typeface="Wingdings" panose="05000000000000000000" pitchFamily="2" charset="2"/>
              </a:rPr>
              <a:t> nicht einem Handlungsfeld </a:t>
            </a:r>
            <a:r>
              <a:rPr lang="de-DE" dirty="0" err="1">
                <a:sym typeface="Wingdings" panose="05000000000000000000" pitchFamily="2" charset="2"/>
              </a:rPr>
              <a:t>zuordnenbar</a:t>
            </a:r>
            <a:r>
              <a:rPr lang="de-DE" dirty="0">
                <a:sym typeface="Wingdings" panose="05000000000000000000" pitchFamily="2" charset="2"/>
              </a:rPr>
              <a:t> (=</a:t>
            </a:r>
            <a:r>
              <a:rPr lang="de-DE" dirty="0" err="1">
                <a:sym typeface="Wingdings" panose="05000000000000000000" pitchFamily="2" charset="2"/>
              </a:rPr>
              <a:t>übergriefend</a:t>
            </a:r>
            <a:r>
              <a:rPr lang="de-DE" dirty="0">
                <a:sym typeface="Wingdings" panose="05000000000000000000" pitchFamily="2" charset="2"/>
              </a:rPr>
              <a:t>) // wird in enger Abstimmung mit Ortsvorstehern in Q2/2025 angegangen</a:t>
            </a:r>
          </a:p>
          <a:p>
            <a:endParaRPr lang="de-DE" dirty="0">
              <a:sym typeface="Wingdings" panose="05000000000000000000" pitchFamily="2" charset="2"/>
            </a:endParaRPr>
          </a:p>
          <a:p>
            <a:r>
              <a:rPr lang="de-DE" dirty="0">
                <a:sym typeface="Wingdings" panose="05000000000000000000" pitchFamily="2" charset="2"/>
              </a:rPr>
              <a:t>HF: Stadtentwicklung: Verdichtung am Beispiel innere Ochsenäcker  Workshop durchgeführt; neue Sichten durch Herrn Flaig erzeugt // Konsolidierungsworkshop im Herbst. / Schweizer Wiese kommt heute</a:t>
            </a:r>
          </a:p>
          <a:p>
            <a:endParaRPr lang="de-DE" dirty="0">
              <a:sym typeface="Wingdings" panose="05000000000000000000" pitchFamily="2" charset="2"/>
            </a:endParaRPr>
          </a:p>
          <a:p>
            <a:r>
              <a:rPr lang="de-DE" dirty="0"/>
              <a:t>HF Energie / Mobilität:</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rial" panose="020B0604020202020204" pitchFamily="34" charset="0"/>
                <a:ea typeface="Times New Roman" panose="02020603050405020304" pitchFamily="18" charset="0"/>
              </a:rPr>
              <a:t>Initiative Stadtmobil (sowohl HF: Vereine / </a:t>
            </a:r>
            <a:r>
              <a:rPr lang="de-DE" sz="1800" dirty="0" err="1">
                <a:effectLst/>
                <a:latin typeface="Arial" panose="020B0604020202020204" pitchFamily="34" charset="0"/>
                <a:ea typeface="Times New Roman" panose="02020603050405020304" pitchFamily="18" charset="0"/>
              </a:rPr>
              <a:t>Energie&amp;Mobilität</a:t>
            </a:r>
            <a:r>
              <a:rPr lang="de-DE" sz="1800" dirty="0">
                <a:effectLst/>
                <a:latin typeface="Arial" panose="020B0604020202020204" pitchFamily="34" charset="0"/>
                <a:ea typeface="Times New Roman" panose="02020603050405020304" pitchFamily="18" charset="0"/>
              </a:rPr>
              <a:t>): Gibt es zufällig in näherer Zukunft wieder eine derartige Versammlung, oder sehen Sie andere kommende Events, die passend wären? Ich stelle mir vor, dass wir vorbeikommen und uns bzw. stadtmobil vorstellen und Interessierte sich Infomaterial mitnehmen können. Auch vergünstigte Anmeldungen für einen gewissen Zeitraum soll es definitiv geben. Ihr Input würde hier sicherlich helfen, damit wir das Carsharing in Bad Herrenalb endlich richtig angehen können.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rial" panose="020B0604020202020204" pitchFamily="34" charset="0"/>
                <a:ea typeface="Times New Roman" panose="02020603050405020304" pitchFamily="18" charset="0"/>
              </a:rPr>
              <a:t>Priorität auf Energieversorgung der Zukunft durch GR / </a:t>
            </a:r>
            <a:r>
              <a:rPr lang="de-DE" sz="1800" dirty="0" err="1">
                <a:effectLst/>
                <a:latin typeface="Arial" panose="020B0604020202020204" pitchFamily="34" charset="0"/>
                <a:ea typeface="Times New Roman" panose="02020603050405020304" pitchFamily="18" charset="0"/>
              </a:rPr>
              <a:t>Bgm</a:t>
            </a:r>
            <a:r>
              <a:rPr lang="de-DE" sz="1800" dirty="0">
                <a:effectLst/>
                <a:latin typeface="Arial" panose="020B0604020202020204" pitchFamily="34" charset="0"/>
                <a:ea typeface="Times New Roman" panose="02020603050405020304" pitchFamily="18" charset="0"/>
              </a:rPr>
              <a:t> und Stadtwerke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Times New Roman" panose="02020603050405020304" pitchFamily="18" charset="0"/>
            </a:endParaRPr>
          </a:p>
          <a:p>
            <a:r>
              <a:rPr lang="de-DE" sz="4000" dirty="0"/>
              <a:t>Handlungsfeld Soziales </a:t>
            </a:r>
            <a:r>
              <a:rPr lang="de-DE" sz="4000" dirty="0">
                <a:sym typeface="Wingdings" panose="05000000000000000000" pitchFamily="2" charset="2"/>
              </a:rPr>
              <a:t> Präsentation Umfrageergebnisse // Einige Umsetzungsmaßnahmen // Präsentation gegenüber GR // einige offene Punkte ohne Umsetzung // Ehrenamts-App als Idee (</a:t>
            </a:r>
            <a:r>
              <a:rPr lang="de-DE" sz="4000" dirty="0" err="1">
                <a:sym typeface="Wingdings" panose="05000000000000000000" pitchFamily="2" charset="2"/>
              </a:rPr>
              <a:t>Hilver</a:t>
            </a:r>
            <a:r>
              <a:rPr lang="de-DE" sz="4000" dirty="0">
                <a:sym typeface="Wingdings" panose="05000000000000000000" pitchFamily="2" charset="2"/>
              </a:rPr>
              <a:t>-App) // Bürgerresonanz einbringen in GR // Bürgerhaus  z.B. Mitnutzung </a:t>
            </a:r>
            <a:r>
              <a:rPr lang="de-DE" sz="4000" dirty="0" err="1">
                <a:sym typeface="Wingdings" panose="05000000000000000000" pitchFamily="2" charset="2"/>
              </a:rPr>
              <a:t>Rotensol</a:t>
            </a:r>
            <a:endParaRPr lang="de-DE" sz="4000" dirty="0">
              <a:sym typeface="Wingdings" panose="05000000000000000000" pitchFamily="2" charset="2"/>
            </a:endParaRPr>
          </a:p>
          <a:p>
            <a:endParaRPr lang="de-DE" sz="4000"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rial" panose="020B0604020202020204" pitchFamily="34" charset="0"/>
                <a:ea typeface="Calibri" panose="020F0502020204030204" pitchFamily="34" charset="0"/>
              </a:rPr>
              <a:t>Gespräche mit Landkreis Calw und KVV bzw. AVG zu </a:t>
            </a:r>
            <a:r>
              <a:rPr lang="de-DE" sz="1800" dirty="0" err="1">
                <a:effectLst/>
                <a:latin typeface="Arial" panose="020B0604020202020204" pitchFamily="34" charset="0"/>
                <a:ea typeface="Calibri" panose="020F0502020204030204" pitchFamily="34" charset="0"/>
              </a:rPr>
              <a:t>MyShuttle</a:t>
            </a:r>
            <a:endParaRPr lang="de-DE"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rial" panose="020B0604020202020204" pitchFamily="34" charset="0"/>
                <a:ea typeface="Calibri" panose="020F0502020204030204" pitchFamily="34" charset="0"/>
              </a:rPr>
              <a:t>Bürgerenergiegenossenschaft – Workshop mit Informationen dazu</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rial" panose="020B0604020202020204" pitchFamily="34" charset="0"/>
                <a:ea typeface="Calibri" panose="020F0502020204030204" pitchFamily="34" charset="0"/>
              </a:rPr>
              <a:t>HF Natur: neben Kick Off Workshop: Bestandsaufnahme Ausgleichsmaßnahmen, welche umzusetzen sind/wären </a:t>
            </a:r>
            <a:r>
              <a:rPr lang="de-DE" sz="1800" dirty="0">
                <a:effectLst/>
                <a:latin typeface="Arial" panose="020B0604020202020204" pitchFamily="34" charset="0"/>
                <a:ea typeface="Calibri" panose="020F0502020204030204" pitchFamily="34" charset="0"/>
                <a:sym typeface="Wingdings" panose="05000000000000000000" pitchFamily="2" charset="2"/>
              </a:rPr>
              <a:t> hier Engagement durch Teilnehmerinnen mehr über BUND / HF wird weiterentwickelt zu Schnittstelle … </a:t>
            </a:r>
            <a:r>
              <a:rPr lang="de-DE" sz="2800" b="0" i="0" dirty="0">
                <a:solidFill>
                  <a:srgbClr val="212121"/>
                </a:solidFill>
                <a:effectLst/>
                <a:latin typeface="wf_segoe-ui_normal"/>
              </a:rPr>
              <a:t>Des Weiteren begleitet die BUND-Gruppe kritisch die Maßnahmen im Biotopverbund, die noch immer nicht umgesetzten Ausgleichsmaßnahmen für Celenus-Neubau und Kindergarten </a:t>
            </a:r>
            <a:r>
              <a:rPr lang="de-DE" sz="2800" b="0" i="0" dirty="0" err="1">
                <a:solidFill>
                  <a:srgbClr val="212121"/>
                </a:solidFill>
                <a:effectLst/>
                <a:latin typeface="wf_segoe-ui_normal"/>
              </a:rPr>
              <a:t>Rotensol</a:t>
            </a:r>
            <a:r>
              <a:rPr lang="de-DE" sz="2800" b="0" i="0" dirty="0">
                <a:solidFill>
                  <a:srgbClr val="212121"/>
                </a:solidFill>
                <a:effectLst/>
                <a:latin typeface="wf_segoe-ui_normal"/>
              </a:rPr>
              <a:t> und des Maststalls Schwalbenhof. Das sind zeitraubende, nervige Engagements, </a:t>
            </a:r>
            <a:endParaRPr lang="de-DE"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Calibri" panose="020F0502020204030204" pitchFamily="34" charset="0"/>
            </a:endParaRPr>
          </a:p>
          <a:p>
            <a:r>
              <a:rPr lang="de-DE" sz="1800" dirty="0">
                <a:effectLst/>
                <a:latin typeface="Arial" panose="020B0604020202020204" pitchFamily="34" charset="0"/>
                <a:ea typeface="Calibri" panose="020F0502020204030204" pitchFamily="34" charset="0"/>
              </a:rPr>
              <a:t>Vereinsleben: </a:t>
            </a:r>
            <a:r>
              <a:rPr lang="de-DE" sz="4000" dirty="0"/>
              <a:t>Wertschätzung Vereine durch entsprechende Veranstaltungen, z.B. Tag der Vereine, Sportlerehrungen, Kommunikation im Vorfeld sehr wichtig</a:t>
            </a:r>
          </a:p>
          <a:p>
            <a:r>
              <a:rPr lang="de-DE" sz="4000" dirty="0">
                <a:sym typeface="Wingdings" panose="05000000000000000000" pitchFamily="2" charset="2"/>
              </a:rPr>
              <a:t>Optionen aufzeigen … // Vereine als zentral wichtiger Gestalter des Gemeindelebens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rial" panose="020B0604020202020204" pitchFamily="34" charset="0"/>
                <a:ea typeface="Calibri" panose="020F0502020204030204" pitchFamily="34" charset="0"/>
              </a:rPr>
              <a:t>Initiale Strategieworkshops in fast allen Handlungsfeldern (z.B. Gewerbe / Bildung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effectLst/>
              <a:latin typeface="Calibri" panose="020F0502020204030204" pitchFamily="34" charset="0"/>
              <a:ea typeface="Calibri" panose="020F0502020204030204" pitchFamily="34" charset="0"/>
            </a:endParaRPr>
          </a:p>
          <a:p>
            <a:endParaRPr lang="de-DE" dirty="0"/>
          </a:p>
        </p:txBody>
      </p:sp>
      <p:sp>
        <p:nvSpPr>
          <p:cNvPr id="4" name="Foliennummernplatzhalter 3"/>
          <p:cNvSpPr>
            <a:spLocks noGrp="1"/>
          </p:cNvSpPr>
          <p:nvPr>
            <p:ph type="sldNum" sz="quarter" idx="5"/>
          </p:nvPr>
        </p:nvSpPr>
        <p:spPr/>
        <p:txBody>
          <a:bodyPr/>
          <a:lstStyle/>
          <a:p>
            <a:fld id="{9E242C9C-9AE4-4CDB-B306-C338B44D9941}" type="slidenum">
              <a:rPr lang="de-DE" smtClean="0"/>
              <a:t>14</a:t>
            </a:fld>
            <a:endParaRPr lang="de-DE"/>
          </a:p>
        </p:txBody>
      </p:sp>
    </p:spTree>
    <p:extLst>
      <p:ext uri="{BB962C8B-B14F-4D97-AF65-F5344CB8AC3E}">
        <p14:creationId xmlns:p14="http://schemas.microsoft.com/office/powerpoint/2010/main" val="1835427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242C9C-9AE4-4CDB-B306-C338B44D9941}" type="slidenum">
              <a:rPr lang="de-DE" smtClean="0"/>
              <a:t>19</a:t>
            </a:fld>
            <a:endParaRPr lang="de-DE"/>
          </a:p>
        </p:txBody>
      </p:sp>
    </p:spTree>
    <p:extLst>
      <p:ext uri="{BB962C8B-B14F-4D97-AF65-F5344CB8AC3E}">
        <p14:creationId xmlns:p14="http://schemas.microsoft.com/office/powerpoint/2010/main" val="33721081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25" name="Textplatzhalter 25"/>
          <p:cNvSpPr>
            <a:spLocks noGrp="1"/>
          </p:cNvSpPr>
          <p:nvPr>
            <p:ph type="body" sz="quarter" idx="13" hasCustomPrompt="1"/>
          </p:nvPr>
        </p:nvSpPr>
        <p:spPr>
          <a:xfrm>
            <a:off x="507567" y="2639093"/>
            <a:ext cx="11354233" cy="679663"/>
          </a:xfrm>
        </p:spPr>
        <p:txBody>
          <a:bodyPr>
            <a:noAutofit/>
          </a:bodyPr>
          <a:lstStyle>
            <a:lvl1pPr marL="0" marR="0" indent="0" algn="l" defTabSz="914347" rtl="0" eaLnBrk="1" fontAlgn="auto" latinLnBrk="0" hangingPunct="1">
              <a:lnSpc>
                <a:spcPct val="90000"/>
              </a:lnSpc>
              <a:spcBef>
                <a:spcPts val="480"/>
              </a:spcBef>
              <a:spcAft>
                <a:spcPts val="0"/>
              </a:spcAft>
              <a:buClrTx/>
              <a:buSzPct val="88000"/>
              <a:buFont typeface="Arial" panose="020B0604020202020204" pitchFamily="34" charset="0"/>
              <a:buNone/>
              <a:tabLst/>
              <a:defRPr sz="2399" b="1" i="0" baseline="0">
                <a:solidFill>
                  <a:schemeClr val="bg1">
                    <a:lumMod val="50000"/>
                  </a:schemeClr>
                </a:solidFill>
              </a:defRPr>
            </a:lvl1pPr>
            <a:lvl2pPr marL="473979" indent="0">
              <a:buFont typeface="Arial" panose="020B0604020202020204" pitchFamily="34" charset="0"/>
              <a:buNone/>
              <a:defRPr sz="2399" b="1" i="0"/>
            </a:lvl2pPr>
            <a:lvl3pPr marL="956422" indent="0">
              <a:buFont typeface="Arial" panose="020B0604020202020204" pitchFamily="34" charset="0"/>
              <a:buNone/>
              <a:defRPr sz="2399" b="1" i="0"/>
            </a:lvl3pPr>
            <a:lvl4pPr marL="1430402" indent="0">
              <a:buFont typeface="Arial" panose="020B0604020202020204" pitchFamily="34" charset="0"/>
              <a:buNone/>
              <a:defRPr sz="2399" b="1" i="0"/>
            </a:lvl4pPr>
            <a:lvl5pPr marL="1912845" indent="0">
              <a:buFont typeface="Arial" panose="020B0604020202020204" pitchFamily="34" charset="0"/>
              <a:buNone/>
              <a:defRPr sz="2399" b="1" i="0"/>
            </a:lvl5pPr>
          </a:lstStyle>
          <a:p>
            <a:pPr marL="0" marR="0" lvl="0" indent="0" algn="l" defTabSz="914347" rtl="0" eaLnBrk="1" fontAlgn="auto" latinLnBrk="0" hangingPunct="1">
              <a:lnSpc>
                <a:spcPct val="90000"/>
              </a:lnSpc>
              <a:spcBef>
                <a:spcPts val="480"/>
              </a:spcBef>
              <a:spcAft>
                <a:spcPts val="0"/>
              </a:spcAft>
              <a:buClrTx/>
              <a:buSzPct val="88000"/>
              <a:buFont typeface="Arial" panose="020B0604020202020204" pitchFamily="34" charset="0"/>
              <a:buNone/>
              <a:tabLst/>
              <a:defRPr/>
            </a:pPr>
            <a:r>
              <a:rPr lang="de-DE" dirty="0"/>
              <a:t>Unterzeile: Arial 18pt </a:t>
            </a:r>
            <a:r>
              <a:rPr lang="de-DE" dirty="0" err="1"/>
              <a:t>bold</a:t>
            </a:r>
            <a:r>
              <a:rPr lang="de-DE" dirty="0"/>
              <a:t>, auch zweizeilig (Stand der Version: 11/2020)</a:t>
            </a:r>
          </a:p>
        </p:txBody>
      </p:sp>
      <p:sp>
        <p:nvSpPr>
          <p:cNvPr id="10" name="Titel 1">
            <a:extLst>
              <a:ext uri="{FF2B5EF4-FFF2-40B4-BE49-F238E27FC236}">
                <a16:creationId xmlns:a16="http://schemas.microsoft.com/office/drawing/2014/main" id="{829FAF4A-98FA-4066-8B9E-CA0D85F230A1}"/>
              </a:ext>
            </a:extLst>
          </p:cNvPr>
          <p:cNvSpPr>
            <a:spLocks noGrp="1"/>
          </p:cNvSpPr>
          <p:nvPr>
            <p:ph type="title" hasCustomPrompt="1"/>
          </p:nvPr>
        </p:nvSpPr>
        <p:spPr>
          <a:xfrm>
            <a:off x="513600" y="2010579"/>
            <a:ext cx="11348200" cy="345493"/>
          </a:xfrm>
        </p:spPr>
        <p:txBody>
          <a:bodyPr anchor="b">
            <a:noAutofit/>
          </a:bodyPr>
          <a:lstStyle>
            <a:lvl1pPr>
              <a:lnSpc>
                <a:spcPct val="85000"/>
              </a:lnSpc>
              <a:defRPr sz="2666"/>
            </a:lvl1pPr>
          </a:lstStyle>
          <a:p>
            <a:r>
              <a:rPr lang="de-DE" altLang="de-DE" dirty="0"/>
              <a:t>(Versionsnummer 2.0)</a:t>
            </a:r>
            <a:br>
              <a:rPr lang="de-DE" altLang="de-DE" dirty="0"/>
            </a:br>
            <a:r>
              <a:rPr lang="de-DE" altLang="de-DE" dirty="0"/>
              <a:t>Titel hinzufügen</a:t>
            </a:r>
            <a:endParaRPr lang="de-DE" dirty="0"/>
          </a:p>
        </p:txBody>
      </p:sp>
      <p:sp>
        <p:nvSpPr>
          <p:cNvPr id="12" name="Textfeld 11"/>
          <p:cNvSpPr txBox="1"/>
          <p:nvPr userDrawn="1"/>
        </p:nvSpPr>
        <p:spPr>
          <a:xfrm rot="21389382">
            <a:off x="39848" y="1227459"/>
            <a:ext cx="2241319" cy="379463"/>
          </a:xfrm>
          <a:prstGeom prst="rect">
            <a:avLst/>
          </a:prstGeom>
          <a:noFill/>
        </p:spPr>
        <p:txBody>
          <a:bodyPr wrap="none" rtlCol="0">
            <a:spAutoFit/>
          </a:bodyPr>
          <a:lstStyle/>
          <a:p>
            <a:r>
              <a:rPr lang="en-US" sz="1866" b="1" dirty="0"/>
              <a:t>Bürgerbeteiligung</a:t>
            </a:r>
          </a:p>
        </p:txBody>
      </p:sp>
      <p:pic>
        <p:nvPicPr>
          <p:cNvPr id="4" name="Grafik 3"/>
          <p:cNvPicPr>
            <a:picLocks noChangeAspect="1"/>
          </p:cNvPicPr>
          <p:nvPr userDrawn="1"/>
        </p:nvPicPr>
        <p:blipFill>
          <a:blip r:embed="rId2"/>
          <a:stretch>
            <a:fillRect/>
          </a:stretch>
        </p:blipFill>
        <p:spPr>
          <a:xfrm>
            <a:off x="736121" y="3601775"/>
            <a:ext cx="10553944" cy="2735638"/>
          </a:xfrm>
          <a:prstGeom prst="rect">
            <a:avLst/>
          </a:prstGeom>
        </p:spPr>
      </p:pic>
      <p:sp>
        <p:nvSpPr>
          <p:cNvPr id="5" name="Textfeld 4"/>
          <p:cNvSpPr txBox="1"/>
          <p:nvPr userDrawn="1"/>
        </p:nvSpPr>
        <p:spPr>
          <a:xfrm>
            <a:off x="5091502" y="6333262"/>
            <a:ext cx="3599062" cy="256352"/>
          </a:xfrm>
          <a:prstGeom prst="rect">
            <a:avLst/>
          </a:prstGeom>
          <a:noFill/>
        </p:spPr>
        <p:txBody>
          <a:bodyPr wrap="none" rtlCol="0">
            <a:spAutoFit/>
          </a:bodyPr>
          <a:lstStyle/>
          <a:p>
            <a:r>
              <a:rPr lang="en-US" sz="1066" dirty="0"/>
              <a:t>Bildnachweis: badherrenalb.de; schwarzwaelder-bote.de</a:t>
            </a:r>
          </a:p>
        </p:txBody>
      </p:sp>
      <p:pic>
        <p:nvPicPr>
          <p:cNvPr id="8" name="Grafik 7">
            <a:extLst>
              <a:ext uri="{FF2B5EF4-FFF2-40B4-BE49-F238E27FC236}">
                <a16:creationId xmlns:a16="http://schemas.microsoft.com/office/drawing/2014/main" id="{5064CBE2-A48C-43BB-BFB9-D0384CFF2D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990" y="0"/>
            <a:ext cx="2380004" cy="1584314"/>
          </a:xfrm>
          <a:prstGeom prst="rect">
            <a:avLst/>
          </a:prstGeom>
        </p:spPr>
      </p:pic>
    </p:spTree>
    <p:extLst>
      <p:ext uri="{BB962C8B-B14F-4D97-AF65-F5344CB8AC3E}">
        <p14:creationId xmlns:p14="http://schemas.microsoft.com/office/powerpoint/2010/main" val="4091884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84737"/>
            <a:ext cx="11125200" cy="4685248"/>
          </a:xfrm>
        </p:spPr>
        <p:txBody>
          <a:bodyPr>
            <a:noAutofit/>
          </a:bodyPr>
          <a:lstStyle>
            <a:lvl1pPr>
              <a:defRPr/>
            </a:lvl1pPr>
            <a:lvl2pPr>
              <a:defRPr/>
            </a:lvl2pPr>
            <a:lvl3pPr>
              <a:defRPr/>
            </a:lvl3pPr>
            <a:lvl4pPr>
              <a:defRPr/>
            </a:lvl4pPr>
            <a:lvl5pPr>
              <a:defRPr sz="2133"/>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5" name="Datumsplatzhalter 4"/>
          <p:cNvSpPr>
            <a:spLocks noGrp="1"/>
          </p:cNvSpPr>
          <p:nvPr>
            <p:ph type="dt" sz="half" idx="14"/>
          </p:nvPr>
        </p:nvSpPr>
        <p:spPr/>
        <p:txBody>
          <a:bodyPr/>
          <a:lstStyle/>
          <a:p>
            <a:r>
              <a:rPr lang="de-DE"/>
              <a:t>13.05.2025</a:t>
            </a:r>
            <a:endParaRPr lang="de-DE" dirty="0"/>
          </a:p>
        </p:txBody>
      </p:sp>
      <p:sp>
        <p:nvSpPr>
          <p:cNvPr id="10" name="Fußzeilenplatzhalter 9"/>
          <p:cNvSpPr>
            <a:spLocks noGrp="1"/>
          </p:cNvSpPr>
          <p:nvPr>
            <p:ph type="ftr" sz="quarter" idx="15"/>
          </p:nvPr>
        </p:nvSpPr>
        <p:spPr/>
        <p:txBody>
          <a:bodyPr/>
          <a:lstStyle/>
          <a:p>
            <a:pPr defTabSz="1218804">
              <a:spcBef>
                <a:spcPct val="50000"/>
              </a:spcBef>
            </a:pPr>
            <a:endParaRPr lang="de-DE" dirty="0"/>
          </a:p>
        </p:txBody>
      </p:sp>
      <p:sp>
        <p:nvSpPr>
          <p:cNvPr id="11" name="Foliennummernplatzhalter 10"/>
          <p:cNvSpPr>
            <a:spLocks noGrp="1"/>
          </p:cNvSpPr>
          <p:nvPr>
            <p:ph type="sldNum" sz="quarter" idx="16"/>
          </p:nvPr>
        </p:nvSpPr>
        <p:spPr/>
        <p:txBody>
          <a:bodyPr/>
          <a:lstStyle/>
          <a:p>
            <a:fld id="{61696EC4-B4CF-4701-AD06-A8439D6D8E12}" type="slidenum">
              <a:rPr lang="en-US" smtClean="0"/>
              <a:pPr/>
              <a:t>‹Nr.›</a:t>
            </a:fld>
            <a:endParaRPr lang="en-US" dirty="0"/>
          </a:p>
        </p:txBody>
      </p:sp>
      <p:sp>
        <p:nvSpPr>
          <p:cNvPr id="13" name="Textplatzhalter 9"/>
          <p:cNvSpPr>
            <a:spLocks noGrp="1"/>
          </p:cNvSpPr>
          <p:nvPr>
            <p:ph type="body" sz="quarter" idx="13" hasCustomPrompt="1"/>
          </p:nvPr>
        </p:nvSpPr>
        <p:spPr>
          <a:xfrm>
            <a:off x="522000" y="665794"/>
            <a:ext cx="9080025" cy="449347"/>
          </a:xfrm>
        </p:spPr>
        <p:txBody>
          <a:bodyPr anchor="ctr">
            <a:noAutofit/>
          </a:bodyPr>
          <a:lstStyle>
            <a:lvl1pPr marL="0" indent="0">
              <a:buNone/>
              <a:defRPr sz="2399" b="1">
                <a:solidFill>
                  <a:schemeClr val="bg1">
                    <a:lumMod val="50000"/>
                  </a:schemeClr>
                </a:solidFill>
                <a:latin typeface="+mj-lt"/>
              </a:defRPr>
            </a:lvl1pPr>
          </a:lstStyle>
          <a:p>
            <a:pPr lvl="0"/>
            <a:r>
              <a:rPr lang="de-DE" dirty="0"/>
              <a:t>2. Überschrift</a:t>
            </a:r>
          </a:p>
        </p:txBody>
      </p:sp>
      <p:sp>
        <p:nvSpPr>
          <p:cNvPr id="14" name="Titel 1">
            <a:extLst>
              <a:ext uri="{FF2B5EF4-FFF2-40B4-BE49-F238E27FC236}">
                <a16:creationId xmlns:a16="http://schemas.microsoft.com/office/drawing/2014/main" id="{829FAF4A-98FA-4066-8B9E-CA0D85F230A1}"/>
              </a:ext>
            </a:extLst>
          </p:cNvPr>
          <p:cNvSpPr>
            <a:spLocks noGrp="1"/>
          </p:cNvSpPr>
          <p:nvPr>
            <p:ph type="title" hasCustomPrompt="1"/>
          </p:nvPr>
        </p:nvSpPr>
        <p:spPr>
          <a:xfrm>
            <a:off x="522000" y="331098"/>
            <a:ext cx="11136601" cy="345493"/>
          </a:xfrm>
        </p:spPr>
        <p:txBody>
          <a:bodyPr anchor="t" anchorCtr="0">
            <a:noAutofit/>
          </a:bodyPr>
          <a:lstStyle>
            <a:lvl1pPr>
              <a:lnSpc>
                <a:spcPct val="85000"/>
              </a:lnSpc>
              <a:defRPr sz="2666"/>
            </a:lvl1pPr>
          </a:lstStyle>
          <a:p>
            <a:r>
              <a:rPr lang="de-DE" altLang="de-DE" dirty="0"/>
              <a:t>Überschrift hinzufügen</a:t>
            </a:r>
            <a:endParaRPr lang="de-DE" dirty="0"/>
          </a:p>
        </p:txBody>
      </p:sp>
    </p:spTree>
    <p:extLst>
      <p:ext uri="{BB962C8B-B14F-4D97-AF65-F5344CB8AC3E}">
        <p14:creationId xmlns:p14="http://schemas.microsoft.com/office/powerpoint/2010/main" val="2355353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3400" y="1583512"/>
            <a:ext cx="5486400" cy="4593452"/>
          </a:xfrm>
        </p:spPr>
        <p:txBody>
          <a:bodyPr>
            <a:noAutofit/>
          </a:bodyPr>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4" name="Content Placeholder 3"/>
          <p:cNvSpPr>
            <a:spLocks noGrp="1"/>
          </p:cNvSpPr>
          <p:nvPr>
            <p:ph sz="half" idx="2"/>
          </p:nvPr>
        </p:nvSpPr>
        <p:spPr>
          <a:xfrm>
            <a:off x="6172201" y="1583512"/>
            <a:ext cx="5486399" cy="4593452"/>
          </a:xfrm>
        </p:spPr>
        <p:txBody>
          <a:bodyPr>
            <a:noAutofit/>
          </a:bodyPr>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6" name="Datumsplatzhalter 5"/>
          <p:cNvSpPr>
            <a:spLocks noGrp="1"/>
          </p:cNvSpPr>
          <p:nvPr>
            <p:ph type="dt" sz="half" idx="10"/>
          </p:nvPr>
        </p:nvSpPr>
        <p:spPr/>
        <p:txBody>
          <a:bodyPr/>
          <a:lstStyle/>
          <a:p>
            <a:r>
              <a:rPr lang="de-DE"/>
              <a:t>13.05.2025</a:t>
            </a:r>
            <a:endParaRPr lang="de-DE" dirty="0"/>
          </a:p>
        </p:txBody>
      </p:sp>
      <p:sp>
        <p:nvSpPr>
          <p:cNvPr id="8" name="Fußzeilenplatzhalter 7"/>
          <p:cNvSpPr>
            <a:spLocks noGrp="1"/>
          </p:cNvSpPr>
          <p:nvPr>
            <p:ph type="ftr" sz="quarter" idx="11"/>
          </p:nvPr>
        </p:nvSpPr>
        <p:spPr/>
        <p:txBody>
          <a:bodyPr/>
          <a:lstStyle/>
          <a:p>
            <a:pPr defTabSz="1218804">
              <a:spcBef>
                <a:spcPct val="50000"/>
              </a:spcBef>
            </a:pPr>
            <a:endParaRPr lang="de-DE" dirty="0"/>
          </a:p>
        </p:txBody>
      </p:sp>
      <p:sp>
        <p:nvSpPr>
          <p:cNvPr id="10" name="Foliennummernplatzhalter 9"/>
          <p:cNvSpPr>
            <a:spLocks noGrp="1"/>
          </p:cNvSpPr>
          <p:nvPr>
            <p:ph type="sldNum" sz="quarter" idx="12"/>
          </p:nvPr>
        </p:nvSpPr>
        <p:spPr/>
        <p:txBody>
          <a:bodyPr/>
          <a:lstStyle/>
          <a:p>
            <a:fld id="{61696EC4-B4CF-4701-AD06-A8439D6D8E12}" type="slidenum">
              <a:rPr lang="en-US" smtClean="0"/>
              <a:pPr/>
              <a:t>‹Nr.›</a:t>
            </a:fld>
            <a:endParaRPr lang="en-US" dirty="0"/>
          </a:p>
        </p:txBody>
      </p:sp>
      <p:sp>
        <p:nvSpPr>
          <p:cNvPr id="11" name="Textplatzhalter 9"/>
          <p:cNvSpPr>
            <a:spLocks noGrp="1"/>
          </p:cNvSpPr>
          <p:nvPr>
            <p:ph type="body" sz="quarter" idx="13" hasCustomPrompt="1"/>
          </p:nvPr>
        </p:nvSpPr>
        <p:spPr>
          <a:xfrm>
            <a:off x="521999" y="665794"/>
            <a:ext cx="11148748" cy="449347"/>
          </a:xfrm>
        </p:spPr>
        <p:txBody>
          <a:bodyPr anchor="ctr">
            <a:noAutofit/>
          </a:bodyPr>
          <a:lstStyle>
            <a:lvl1pPr marL="0" indent="0">
              <a:buNone/>
              <a:defRPr sz="2399" b="1">
                <a:solidFill>
                  <a:schemeClr val="bg1">
                    <a:lumMod val="50000"/>
                  </a:schemeClr>
                </a:solidFill>
                <a:latin typeface="+mj-lt"/>
              </a:defRPr>
            </a:lvl1pPr>
          </a:lstStyle>
          <a:p>
            <a:pPr lvl="0"/>
            <a:r>
              <a:rPr lang="de-DE" dirty="0"/>
              <a:t>2. Überschrift</a:t>
            </a:r>
          </a:p>
        </p:txBody>
      </p:sp>
      <p:sp>
        <p:nvSpPr>
          <p:cNvPr id="12" name="Titel 1">
            <a:extLst>
              <a:ext uri="{FF2B5EF4-FFF2-40B4-BE49-F238E27FC236}">
                <a16:creationId xmlns:a16="http://schemas.microsoft.com/office/drawing/2014/main" id="{829FAF4A-98FA-4066-8B9E-CA0D85F230A1}"/>
              </a:ext>
            </a:extLst>
          </p:cNvPr>
          <p:cNvSpPr>
            <a:spLocks noGrp="1"/>
          </p:cNvSpPr>
          <p:nvPr>
            <p:ph type="title" hasCustomPrompt="1"/>
          </p:nvPr>
        </p:nvSpPr>
        <p:spPr>
          <a:xfrm>
            <a:off x="521999" y="331098"/>
            <a:ext cx="11148748" cy="345493"/>
          </a:xfrm>
        </p:spPr>
        <p:txBody>
          <a:bodyPr anchor="t" anchorCtr="0">
            <a:noAutofit/>
          </a:bodyPr>
          <a:lstStyle>
            <a:lvl1pPr>
              <a:lnSpc>
                <a:spcPct val="85000"/>
              </a:lnSpc>
              <a:defRPr sz="2666"/>
            </a:lvl1pPr>
          </a:lstStyle>
          <a:p>
            <a:r>
              <a:rPr lang="de-DE" altLang="de-DE" dirty="0"/>
              <a:t>Überschrift hinzufügen</a:t>
            </a:r>
            <a:endParaRPr lang="de-DE" dirty="0"/>
          </a:p>
        </p:txBody>
      </p:sp>
    </p:spTree>
    <p:extLst>
      <p:ext uri="{BB962C8B-B14F-4D97-AF65-F5344CB8AC3E}">
        <p14:creationId xmlns:p14="http://schemas.microsoft.com/office/powerpoint/2010/main" val="94567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Zwei Inhalte">
    <p:spTree>
      <p:nvGrpSpPr>
        <p:cNvPr id="1" name=""/>
        <p:cNvGrpSpPr/>
        <p:nvPr/>
      </p:nvGrpSpPr>
      <p:grpSpPr>
        <a:xfrm>
          <a:off x="0" y="0"/>
          <a:ext cx="0" cy="0"/>
          <a:chOff x="0" y="0"/>
          <a:chExt cx="0" cy="0"/>
        </a:xfrm>
      </p:grpSpPr>
      <p:sp>
        <p:nvSpPr>
          <p:cNvPr id="8" name="Bildplatzhalter 4"/>
          <p:cNvSpPr>
            <a:spLocks noGrp="1"/>
          </p:cNvSpPr>
          <p:nvPr>
            <p:ph type="pic" sz="quarter" idx="13" hasCustomPrompt="1"/>
          </p:nvPr>
        </p:nvSpPr>
        <p:spPr>
          <a:xfrm>
            <a:off x="6207759" y="1584471"/>
            <a:ext cx="5467775" cy="4611218"/>
          </a:xfrm>
          <a:prstGeom prst="round2DiagRect">
            <a:avLst>
              <a:gd name="adj1" fmla="val 0"/>
              <a:gd name="adj2" fmla="val 8317"/>
            </a:avLst>
          </a:prstGeom>
          <a:solidFill>
            <a:srgbClr val="FF99FF"/>
          </a:solidFill>
          <a:ln w="12700">
            <a:solidFill>
              <a:schemeClr val="bg2"/>
            </a:solidFill>
          </a:ln>
        </p:spPr>
        <p:txBody>
          <a:bodyPr/>
          <a:lstStyle>
            <a:lvl1pPr marL="0" indent="0">
              <a:buFont typeface="Arial" panose="020B0604020202020204" pitchFamily="34" charset="0"/>
              <a:buNone/>
              <a:defRPr baseline="0"/>
            </a:lvl1pPr>
          </a:lstStyle>
          <a:p>
            <a:r>
              <a:rPr lang="de-DE" dirty="0"/>
              <a:t>Fügen Sie auf der Masterfolie ein frei wählbares Bild ein.</a:t>
            </a:r>
          </a:p>
        </p:txBody>
      </p:sp>
      <p:sp>
        <p:nvSpPr>
          <p:cNvPr id="3" name="Content Placeholder 2"/>
          <p:cNvSpPr>
            <a:spLocks noGrp="1"/>
          </p:cNvSpPr>
          <p:nvPr>
            <p:ph sz="half" idx="1"/>
          </p:nvPr>
        </p:nvSpPr>
        <p:spPr>
          <a:xfrm>
            <a:off x="533400" y="1583512"/>
            <a:ext cx="5486400" cy="4593452"/>
          </a:xfrm>
        </p:spPr>
        <p:txBody>
          <a:bodyPr>
            <a:noAutofit/>
          </a:bodyPr>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dirty="0"/>
          </a:p>
        </p:txBody>
      </p:sp>
      <p:sp>
        <p:nvSpPr>
          <p:cNvPr id="11" name="Datumsplatzhalter 10"/>
          <p:cNvSpPr>
            <a:spLocks noGrp="1"/>
          </p:cNvSpPr>
          <p:nvPr>
            <p:ph type="dt" sz="half" idx="14"/>
          </p:nvPr>
        </p:nvSpPr>
        <p:spPr/>
        <p:txBody>
          <a:bodyPr/>
          <a:lstStyle/>
          <a:p>
            <a:r>
              <a:rPr lang="de-DE"/>
              <a:t>13.05.2025</a:t>
            </a:r>
            <a:endParaRPr lang="de-DE" dirty="0"/>
          </a:p>
        </p:txBody>
      </p:sp>
      <p:sp>
        <p:nvSpPr>
          <p:cNvPr id="12" name="Fußzeilenplatzhalter 11"/>
          <p:cNvSpPr>
            <a:spLocks noGrp="1"/>
          </p:cNvSpPr>
          <p:nvPr>
            <p:ph type="ftr" sz="quarter" idx="15"/>
          </p:nvPr>
        </p:nvSpPr>
        <p:spPr/>
        <p:txBody>
          <a:bodyPr/>
          <a:lstStyle/>
          <a:p>
            <a:pPr defTabSz="1218804">
              <a:spcBef>
                <a:spcPct val="50000"/>
              </a:spcBef>
            </a:pPr>
            <a:endParaRPr lang="de-DE" dirty="0"/>
          </a:p>
        </p:txBody>
      </p:sp>
      <p:sp>
        <p:nvSpPr>
          <p:cNvPr id="13" name="Foliennummernplatzhalter 12"/>
          <p:cNvSpPr>
            <a:spLocks noGrp="1"/>
          </p:cNvSpPr>
          <p:nvPr>
            <p:ph type="sldNum" sz="quarter" idx="16"/>
          </p:nvPr>
        </p:nvSpPr>
        <p:spPr/>
        <p:txBody>
          <a:bodyPr/>
          <a:lstStyle/>
          <a:p>
            <a:fld id="{61696EC4-B4CF-4701-AD06-A8439D6D8E12}" type="slidenum">
              <a:rPr lang="en-US" smtClean="0"/>
              <a:pPr/>
              <a:t>‹Nr.›</a:t>
            </a:fld>
            <a:endParaRPr lang="en-US" dirty="0"/>
          </a:p>
        </p:txBody>
      </p:sp>
      <p:sp>
        <p:nvSpPr>
          <p:cNvPr id="10" name="Textplatzhalter 9"/>
          <p:cNvSpPr>
            <a:spLocks noGrp="1"/>
          </p:cNvSpPr>
          <p:nvPr>
            <p:ph type="body" sz="quarter" idx="17" hasCustomPrompt="1"/>
          </p:nvPr>
        </p:nvSpPr>
        <p:spPr>
          <a:xfrm>
            <a:off x="521999" y="665794"/>
            <a:ext cx="11148748" cy="449347"/>
          </a:xfrm>
        </p:spPr>
        <p:txBody>
          <a:bodyPr anchor="ctr">
            <a:noAutofit/>
          </a:bodyPr>
          <a:lstStyle>
            <a:lvl1pPr marL="0" indent="0">
              <a:buNone/>
              <a:defRPr sz="2399" b="1">
                <a:solidFill>
                  <a:schemeClr val="bg1">
                    <a:lumMod val="50000"/>
                  </a:schemeClr>
                </a:solidFill>
                <a:latin typeface="+mj-lt"/>
              </a:defRPr>
            </a:lvl1pPr>
          </a:lstStyle>
          <a:p>
            <a:pPr lvl="0"/>
            <a:r>
              <a:rPr lang="de-DE" dirty="0"/>
              <a:t>2. Überschrift</a:t>
            </a:r>
          </a:p>
        </p:txBody>
      </p:sp>
      <p:sp>
        <p:nvSpPr>
          <p:cNvPr id="14" name="Titel 1">
            <a:extLst>
              <a:ext uri="{FF2B5EF4-FFF2-40B4-BE49-F238E27FC236}">
                <a16:creationId xmlns:a16="http://schemas.microsoft.com/office/drawing/2014/main" id="{829FAF4A-98FA-4066-8B9E-CA0D85F230A1}"/>
              </a:ext>
            </a:extLst>
          </p:cNvPr>
          <p:cNvSpPr>
            <a:spLocks noGrp="1"/>
          </p:cNvSpPr>
          <p:nvPr>
            <p:ph type="title" hasCustomPrompt="1"/>
          </p:nvPr>
        </p:nvSpPr>
        <p:spPr>
          <a:xfrm>
            <a:off x="521999" y="331098"/>
            <a:ext cx="11148748" cy="345493"/>
          </a:xfrm>
        </p:spPr>
        <p:txBody>
          <a:bodyPr anchor="t" anchorCtr="0">
            <a:noAutofit/>
          </a:bodyPr>
          <a:lstStyle>
            <a:lvl1pPr>
              <a:lnSpc>
                <a:spcPct val="85000"/>
              </a:lnSpc>
              <a:defRPr sz="2666"/>
            </a:lvl1pPr>
          </a:lstStyle>
          <a:p>
            <a:r>
              <a:rPr lang="de-DE" altLang="de-DE" dirty="0"/>
              <a:t>Überschrift hinzufügen</a:t>
            </a:r>
            <a:endParaRPr lang="de-DE" dirty="0"/>
          </a:p>
        </p:txBody>
      </p:sp>
    </p:spTree>
    <p:extLst>
      <p:ext uri="{BB962C8B-B14F-4D97-AF65-F5344CB8AC3E}">
        <p14:creationId xmlns:p14="http://schemas.microsoft.com/office/powerpoint/2010/main" val="2575906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Vergleich">
    <p:spTree>
      <p:nvGrpSpPr>
        <p:cNvPr id="1" name=""/>
        <p:cNvGrpSpPr/>
        <p:nvPr/>
      </p:nvGrpSpPr>
      <p:grpSpPr>
        <a:xfrm>
          <a:off x="0" y="0"/>
          <a:ext cx="0" cy="0"/>
          <a:chOff x="0" y="0"/>
          <a:chExt cx="0" cy="0"/>
        </a:xfrm>
      </p:grpSpPr>
      <p:sp>
        <p:nvSpPr>
          <p:cNvPr id="10" name="Bildplatzhalter 4"/>
          <p:cNvSpPr>
            <a:spLocks noGrp="1"/>
          </p:cNvSpPr>
          <p:nvPr>
            <p:ph type="pic" sz="quarter" idx="13" hasCustomPrompt="1"/>
          </p:nvPr>
        </p:nvSpPr>
        <p:spPr>
          <a:xfrm>
            <a:off x="6207759" y="2590003"/>
            <a:ext cx="5467775" cy="3605685"/>
          </a:xfrm>
          <a:prstGeom prst="round2DiagRect">
            <a:avLst>
              <a:gd name="adj1" fmla="val 0"/>
              <a:gd name="adj2" fmla="val 8317"/>
            </a:avLst>
          </a:prstGeom>
          <a:solidFill>
            <a:srgbClr val="FF99FF"/>
          </a:solidFill>
          <a:ln w="12700">
            <a:solidFill>
              <a:schemeClr val="bg2"/>
            </a:solidFill>
          </a:ln>
        </p:spPr>
        <p:txBody>
          <a:bodyPr/>
          <a:lstStyle>
            <a:lvl1pPr marL="0" indent="0">
              <a:buFont typeface="Arial" panose="020B0604020202020204" pitchFamily="34" charset="0"/>
              <a:buNone/>
              <a:defRPr baseline="0"/>
            </a:lvl1pPr>
          </a:lstStyle>
          <a:p>
            <a:r>
              <a:rPr lang="de-DE" dirty="0"/>
              <a:t>Fügen Sie auf der Masterfolie ein frei wählbares Bild ein.</a:t>
            </a:r>
          </a:p>
        </p:txBody>
      </p:sp>
      <p:sp>
        <p:nvSpPr>
          <p:cNvPr id="3" name="Text Placeholder 2"/>
          <p:cNvSpPr>
            <a:spLocks noGrp="1"/>
          </p:cNvSpPr>
          <p:nvPr>
            <p:ph type="body" idx="1"/>
          </p:nvPr>
        </p:nvSpPr>
        <p:spPr>
          <a:xfrm>
            <a:off x="533400" y="1583512"/>
            <a:ext cx="5464176" cy="823912"/>
          </a:xfrm>
        </p:spPr>
        <p:txBody>
          <a:bodyPr anchor="b">
            <a:noAutofit/>
          </a:bodyPr>
          <a:lstStyle>
            <a:lvl1pPr marL="0" indent="0">
              <a:buNone/>
              <a:defRPr sz="2666" b="1"/>
            </a:lvl1pPr>
            <a:lvl2pPr marL="457173" indent="0">
              <a:buNone/>
              <a:defRPr sz="1999" b="1"/>
            </a:lvl2pPr>
            <a:lvl3pPr marL="914347" indent="0">
              <a:buNone/>
              <a:defRPr sz="1799" b="1"/>
            </a:lvl3pPr>
            <a:lvl4pPr marL="1371519" indent="0">
              <a:buNone/>
              <a:defRPr sz="1599" b="1"/>
            </a:lvl4pPr>
            <a:lvl5pPr marL="1828693" indent="0">
              <a:buNone/>
              <a:defRPr sz="1599" b="1"/>
            </a:lvl5pPr>
            <a:lvl6pPr marL="2285866" indent="0">
              <a:buNone/>
              <a:defRPr sz="1599" b="1"/>
            </a:lvl6pPr>
            <a:lvl7pPr marL="2743040" indent="0">
              <a:buNone/>
              <a:defRPr sz="1599" b="1"/>
            </a:lvl7pPr>
            <a:lvl8pPr marL="3200213" indent="0">
              <a:buNone/>
              <a:defRPr sz="1599" b="1"/>
            </a:lvl8pPr>
            <a:lvl9pPr marL="3657387" indent="0">
              <a:buNone/>
              <a:defRPr sz="1599" b="1"/>
            </a:lvl9pPr>
          </a:lstStyle>
          <a:p>
            <a:pPr lvl="0"/>
            <a:r>
              <a:rPr lang="de-DE" altLang="de-DE"/>
              <a:t>Formatvorlagen des Textmasters bearbeiten</a:t>
            </a:r>
          </a:p>
        </p:txBody>
      </p:sp>
      <p:sp>
        <p:nvSpPr>
          <p:cNvPr id="4" name="Content Placeholder 3"/>
          <p:cNvSpPr>
            <a:spLocks noGrp="1"/>
          </p:cNvSpPr>
          <p:nvPr>
            <p:ph sz="half" idx="2"/>
          </p:nvPr>
        </p:nvSpPr>
        <p:spPr>
          <a:xfrm>
            <a:off x="533400" y="2582458"/>
            <a:ext cx="5464176" cy="3607205"/>
          </a:xfrm>
        </p:spPr>
        <p:txBody>
          <a:bodyPr>
            <a:noAutofit/>
          </a:bodyPr>
          <a:lstStyle>
            <a:lvl1pPr>
              <a:defRPr/>
            </a:lvl1pPr>
            <a:lvl2pPr>
              <a:defRPr/>
            </a:lvl2pPr>
            <a:lvl3pPr>
              <a:defRPr/>
            </a:lvl3pPr>
            <a:lvl4pPr>
              <a:defRPr/>
            </a:lvl4pPr>
            <a:lvl5pPr>
              <a:defRPr/>
            </a:lvl5pPr>
          </a:lstStyle>
          <a:p>
            <a:pPr lvl="0"/>
            <a:r>
              <a:rPr lang="de-DE" altLang="de-DE"/>
              <a:t>Formatvorlagen des Textmasters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dirty="0"/>
          </a:p>
        </p:txBody>
      </p:sp>
      <p:sp>
        <p:nvSpPr>
          <p:cNvPr id="5" name="Text Placeholder 4"/>
          <p:cNvSpPr>
            <a:spLocks noGrp="1"/>
          </p:cNvSpPr>
          <p:nvPr>
            <p:ph type="body" sz="quarter" idx="3"/>
          </p:nvPr>
        </p:nvSpPr>
        <p:spPr>
          <a:xfrm>
            <a:off x="6194424" y="1583512"/>
            <a:ext cx="5464176" cy="823912"/>
          </a:xfrm>
        </p:spPr>
        <p:txBody>
          <a:bodyPr anchor="b">
            <a:noAutofit/>
          </a:bodyPr>
          <a:lstStyle>
            <a:lvl1pPr marL="0" indent="0">
              <a:buNone/>
              <a:defRPr sz="2666" b="1"/>
            </a:lvl1pPr>
            <a:lvl2pPr marL="457173" indent="0">
              <a:buNone/>
              <a:defRPr sz="1999" b="1"/>
            </a:lvl2pPr>
            <a:lvl3pPr marL="914347" indent="0">
              <a:buNone/>
              <a:defRPr sz="1799" b="1"/>
            </a:lvl3pPr>
            <a:lvl4pPr marL="1371519" indent="0">
              <a:buNone/>
              <a:defRPr sz="1599" b="1"/>
            </a:lvl4pPr>
            <a:lvl5pPr marL="1828693" indent="0">
              <a:buNone/>
              <a:defRPr sz="1599" b="1"/>
            </a:lvl5pPr>
            <a:lvl6pPr marL="2285866" indent="0">
              <a:buNone/>
              <a:defRPr sz="1599" b="1"/>
            </a:lvl6pPr>
            <a:lvl7pPr marL="2743040" indent="0">
              <a:buNone/>
              <a:defRPr sz="1599" b="1"/>
            </a:lvl7pPr>
            <a:lvl8pPr marL="3200213" indent="0">
              <a:buNone/>
              <a:defRPr sz="1599" b="1"/>
            </a:lvl8pPr>
            <a:lvl9pPr marL="3657387" indent="0">
              <a:buNone/>
              <a:defRPr sz="1599" b="1"/>
            </a:lvl9pPr>
          </a:lstStyle>
          <a:p>
            <a:pPr lvl="0"/>
            <a:r>
              <a:rPr lang="de-DE" altLang="de-DE"/>
              <a:t>Formatvorlagen des Textmasters bearbeiten</a:t>
            </a:r>
          </a:p>
        </p:txBody>
      </p:sp>
      <p:sp>
        <p:nvSpPr>
          <p:cNvPr id="13" name="Datumsplatzhalter 12"/>
          <p:cNvSpPr>
            <a:spLocks noGrp="1"/>
          </p:cNvSpPr>
          <p:nvPr>
            <p:ph type="dt" sz="half" idx="14"/>
          </p:nvPr>
        </p:nvSpPr>
        <p:spPr/>
        <p:txBody>
          <a:bodyPr/>
          <a:lstStyle/>
          <a:p>
            <a:r>
              <a:rPr lang="de-DE"/>
              <a:t>13.05.2025</a:t>
            </a:r>
            <a:endParaRPr lang="de-DE" dirty="0"/>
          </a:p>
        </p:txBody>
      </p:sp>
      <p:sp>
        <p:nvSpPr>
          <p:cNvPr id="14" name="Fußzeilenplatzhalter 13"/>
          <p:cNvSpPr>
            <a:spLocks noGrp="1"/>
          </p:cNvSpPr>
          <p:nvPr>
            <p:ph type="ftr" sz="quarter" idx="15"/>
          </p:nvPr>
        </p:nvSpPr>
        <p:spPr/>
        <p:txBody>
          <a:bodyPr/>
          <a:lstStyle/>
          <a:p>
            <a:pPr defTabSz="1218804">
              <a:spcBef>
                <a:spcPct val="50000"/>
              </a:spcBef>
            </a:pPr>
            <a:endParaRPr lang="de-DE" dirty="0"/>
          </a:p>
        </p:txBody>
      </p:sp>
      <p:sp>
        <p:nvSpPr>
          <p:cNvPr id="15" name="Foliennummernplatzhalter 14"/>
          <p:cNvSpPr>
            <a:spLocks noGrp="1"/>
          </p:cNvSpPr>
          <p:nvPr>
            <p:ph type="sldNum" sz="quarter" idx="16"/>
          </p:nvPr>
        </p:nvSpPr>
        <p:spPr/>
        <p:txBody>
          <a:bodyPr/>
          <a:lstStyle/>
          <a:p>
            <a:fld id="{61696EC4-B4CF-4701-AD06-A8439D6D8E12}" type="slidenum">
              <a:rPr lang="en-US" smtClean="0"/>
              <a:pPr/>
              <a:t>‹Nr.›</a:t>
            </a:fld>
            <a:endParaRPr lang="en-US" dirty="0"/>
          </a:p>
        </p:txBody>
      </p:sp>
      <p:sp>
        <p:nvSpPr>
          <p:cNvPr id="12" name="Textplatzhalter 9"/>
          <p:cNvSpPr>
            <a:spLocks noGrp="1"/>
          </p:cNvSpPr>
          <p:nvPr>
            <p:ph type="body" sz="quarter" idx="17" hasCustomPrompt="1"/>
          </p:nvPr>
        </p:nvSpPr>
        <p:spPr>
          <a:xfrm>
            <a:off x="521999" y="665794"/>
            <a:ext cx="11148748" cy="449347"/>
          </a:xfrm>
        </p:spPr>
        <p:txBody>
          <a:bodyPr anchor="ctr">
            <a:noAutofit/>
          </a:bodyPr>
          <a:lstStyle>
            <a:lvl1pPr marL="0" indent="0">
              <a:buNone/>
              <a:defRPr sz="2399" b="1">
                <a:solidFill>
                  <a:schemeClr val="bg1">
                    <a:lumMod val="50000"/>
                  </a:schemeClr>
                </a:solidFill>
                <a:latin typeface="+mj-lt"/>
              </a:defRPr>
            </a:lvl1pPr>
          </a:lstStyle>
          <a:p>
            <a:pPr lvl="0"/>
            <a:r>
              <a:rPr lang="de-DE" dirty="0"/>
              <a:t>2. Überschrift</a:t>
            </a:r>
          </a:p>
        </p:txBody>
      </p:sp>
      <p:sp>
        <p:nvSpPr>
          <p:cNvPr id="16" name="Titel 1">
            <a:extLst>
              <a:ext uri="{FF2B5EF4-FFF2-40B4-BE49-F238E27FC236}">
                <a16:creationId xmlns:a16="http://schemas.microsoft.com/office/drawing/2014/main" id="{829FAF4A-98FA-4066-8B9E-CA0D85F230A1}"/>
              </a:ext>
            </a:extLst>
          </p:cNvPr>
          <p:cNvSpPr>
            <a:spLocks noGrp="1"/>
          </p:cNvSpPr>
          <p:nvPr>
            <p:ph type="title" hasCustomPrompt="1"/>
          </p:nvPr>
        </p:nvSpPr>
        <p:spPr>
          <a:xfrm>
            <a:off x="521999" y="331098"/>
            <a:ext cx="11148748" cy="345493"/>
          </a:xfrm>
        </p:spPr>
        <p:txBody>
          <a:bodyPr anchor="t" anchorCtr="0">
            <a:noAutofit/>
          </a:bodyPr>
          <a:lstStyle>
            <a:lvl1pPr>
              <a:lnSpc>
                <a:spcPct val="85000"/>
              </a:lnSpc>
              <a:defRPr sz="2666"/>
            </a:lvl1pPr>
          </a:lstStyle>
          <a:p>
            <a:r>
              <a:rPr lang="de-DE" altLang="de-DE" dirty="0"/>
              <a:t>Überschrift hinzufügen</a:t>
            </a:r>
            <a:endParaRPr lang="de-DE" dirty="0"/>
          </a:p>
        </p:txBody>
      </p:sp>
    </p:spTree>
    <p:extLst>
      <p:ext uri="{BB962C8B-B14F-4D97-AF65-F5344CB8AC3E}">
        <p14:creationId xmlns:p14="http://schemas.microsoft.com/office/powerpoint/2010/main" val="964225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4" name="Datumsplatzhalter 3"/>
          <p:cNvSpPr>
            <a:spLocks noGrp="1"/>
          </p:cNvSpPr>
          <p:nvPr>
            <p:ph type="dt" sz="half" idx="14"/>
          </p:nvPr>
        </p:nvSpPr>
        <p:spPr/>
        <p:txBody>
          <a:bodyPr/>
          <a:lstStyle/>
          <a:p>
            <a:r>
              <a:rPr lang="de-DE"/>
              <a:t>13.05.2025</a:t>
            </a:r>
            <a:endParaRPr lang="de-DE" dirty="0"/>
          </a:p>
        </p:txBody>
      </p:sp>
      <p:sp>
        <p:nvSpPr>
          <p:cNvPr id="11" name="Fußzeilenplatzhalter 10"/>
          <p:cNvSpPr>
            <a:spLocks noGrp="1"/>
          </p:cNvSpPr>
          <p:nvPr>
            <p:ph type="ftr" sz="quarter" idx="15"/>
          </p:nvPr>
        </p:nvSpPr>
        <p:spPr/>
        <p:txBody>
          <a:bodyPr/>
          <a:lstStyle/>
          <a:p>
            <a:pPr defTabSz="1218804">
              <a:spcBef>
                <a:spcPct val="50000"/>
              </a:spcBef>
            </a:pPr>
            <a:endParaRPr lang="de-DE" dirty="0"/>
          </a:p>
        </p:txBody>
      </p:sp>
      <p:sp>
        <p:nvSpPr>
          <p:cNvPr id="12" name="Foliennummernplatzhalter 11"/>
          <p:cNvSpPr>
            <a:spLocks noGrp="1"/>
          </p:cNvSpPr>
          <p:nvPr>
            <p:ph type="sldNum" sz="quarter" idx="16"/>
          </p:nvPr>
        </p:nvSpPr>
        <p:spPr/>
        <p:txBody>
          <a:bodyPr/>
          <a:lstStyle/>
          <a:p>
            <a:fld id="{61696EC4-B4CF-4701-AD06-A8439D6D8E12}" type="slidenum">
              <a:rPr lang="en-US" smtClean="0"/>
              <a:pPr/>
              <a:t>‹Nr.›</a:t>
            </a:fld>
            <a:endParaRPr lang="en-US" dirty="0"/>
          </a:p>
        </p:txBody>
      </p:sp>
      <p:sp>
        <p:nvSpPr>
          <p:cNvPr id="7" name="Textplatzhalter 9"/>
          <p:cNvSpPr>
            <a:spLocks noGrp="1"/>
          </p:cNvSpPr>
          <p:nvPr>
            <p:ph type="body" sz="quarter" idx="13" hasCustomPrompt="1"/>
          </p:nvPr>
        </p:nvSpPr>
        <p:spPr>
          <a:xfrm>
            <a:off x="521999" y="665794"/>
            <a:ext cx="11148748" cy="449347"/>
          </a:xfrm>
        </p:spPr>
        <p:txBody>
          <a:bodyPr anchor="ctr">
            <a:noAutofit/>
          </a:bodyPr>
          <a:lstStyle>
            <a:lvl1pPr marL="0" indent="0">
              <a:buNone/>
              <a:defRPr sz="2399" b="1">
                <a:solidFill>
                  <a:schemeClr val="bg1">
                    <a:lumMod val="50000"/>
                  </a:schemeClr>
                </a:solidFill>
                <a:latin typeface="+mj-lt"/>
              </a:defRPr>
            </a:lvl1pPr>
          </a:lstStyle>
          <a:p>
            <a:pPr lvl="0"/>
            <a:r>
              <a:rPr lang="de-DE" dirty="0"/>
              <a:t>2. Überschrift</a:t>
            </a:r>
          </a:p>
        </p:txBody>
      </p:sp>
      <p:sp>
        <p:nvSpPr>
          <p:cNvPr id="8" name="Titel 1">
            <a:extLst>
              <a:ext uri="{FF2B5EF4-FFF2-40B4-BE49-F238E27FC236}">
                <a16:creationId xmlns:a16="http://schemas.microsoft.com/office/drawing/2014/main" id="{829FAF4A-98FA-4066-8B9E-CA0D85F230A1}"/>
              </a:ext>
            </a:extLst>
          </p:cNvPr>
          <p:cNvSpPr>
            <a:spLocks noGrp="1"/>
          </p:cNvSpPr>
          <p:nvPr>
            <p:ph type="title" hasCustomPrompt="1"/>
          </p:nvPr>
        </p:nvSpPr>
        <p:spPr>
          <a:xfrm>
            <a:off x="521999" y="331098"/>
            <a:ext cx="11148748" cy="345493"/>
          </a:xfrm>
        </p:spPr>
        <p:txBody>
          <a:bodyPr anchor="t" anchorCtr="0">
            <a:noAutofit/>
          </a:bodyPr>
          <a:lstStyle>
            <a:lvl1pPr>
              <a:lnSpc>
                <a:spcPct val="85000"/>
              </a:lnSpc>
              <a:defRPr sz="2666"/>
            </a:lvl1pPr>
          </a:lstStyle>
          <a:p>
            <a:r>
              <a:rPr lang="de-DE" altLang="de-DE" dirty="0"/>
              <a:t>Überschrift hinzufügen</a:t>
            </a:r>
            <a:endParaRPr lang="de-DE" dirty="0"/>
          </a:p>
        </p:txBody>
      </p:sp>
    </p:spTree>
    <p:extLst>
      <p:ext uri="{BB962C8B-B14F-4D97-AF65-F5344CB8AC3E}">
        <p14:creationId xmlns:p14="http://schemas.microsoft.com/office/powerpoint/2010/main" val="2358603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Nur Titel">
    <p:spTree>
      <p:nvGrpSpPr>
        <p:cNvPr id="1" name=""/>
        <p:cNvGrpSpPr/>
        <p:nvPr/>
      </p:nvGrpSpPr>
      <p:grpSpPr>
        <a:xfrm>
          <a:off x="0" y="0"/>
          <a:ext cx="0" cy="0"/>
          <a:chOff x="0" y="0"/>
          <a:chExt cx="0" cy="0"/>
        </a:xfrm>
      </p:grpSpPr>
      <p:sp>
        <p:nvSpPr>
          <p:cNvPr id="8" name="Bildplatzhalter 3"/>
          <p:cNvSpPr>
            <a:spLocks noGrp="1"/>
          </p:cNvSpPr>
          <p:nvPr>
            <p:ph type="pic" sz="quarter" idx="14"/>
          </p:nvPr>
        </p:nvSpPr>
        <p:spPr>
          <a:xfrm>
            <a:off x="0" y="1770680"/>
            <a:ext cx="12192000" cy="4404693"/>
          </a:xfrm>
          <a:solidFill>
            <a:srgbClr val="FF99FF"/>
          </a:solidFill>
        </p:spPr>
        <p:txBody>
          <a:bodyPr anchor="t"/>
          <a:lstStyle>
            <a:lvl1pPr marL="0" indent="0" algn="ctr">
              <a:buFont typeface="Arial" panose="020B0604020202020204" pitchFamily="34" charset="0"/>
              <a:buNone/>
              <a:defRPr/>
            </a:lvl1pPr>
          </a:lstStyle>
          <a:p>
            <a:r>
              <a:rPr lang="de-DE" dirty="0"/>
              <a:t>Bild durch Klicken auf Symbol hinzufügen</a:t>
            </a:r>
          </a:p>
        </p:txBody>
      </p:sp>
      <p:sp>
        <p:nvSpPr>
          <p:cNvPr id="4" name="Datumsplatzhalter 3"/>
          <p:cNvSpPr>
            <a:spLocks noGrp="1"/>
          </p:cNvSpPr>
          <p:nvPr>
            <p:ph type="dt" sz="half" idx="15"/>
          </p:nvPr>
        </p:nvSpPr>
        <p:spPr/>
        <p:txBody>
          <a:bodyPr/>
          <a:lstStyle/>
          <a:p>
            <a:r>
              <a:rPr lang="de-DE"/>
              <a:t>13.05.2025</a:t>
            </a:r>
            <a:endParaRPr lang="de-DE" dirty="0"/>
          </a:p>
        </p:txBody>
      </p:sp>
      <p:sp>
        <p:nvSpPr>
          <p:cNvPr id="10" name="Fußzeilenplatzhalter 9"/>
          <p:cNvSpPr>
            <a:spLocks noGrp="1"/>
          </p:cNvSpPr>
          <p:nvPr>
            <p:ph type="ftr" sz="quarter" idx="16"/>
          </p:nvPr>
        </p:nvSpPr>
        <p:spPr/>
        <p:txBody>
          <a:bodyPr/>
          <a:lstStyle/>
          <a:p>
            <a:pPr defTabSz="1218804">
              <a:spcBef>
                <a:spcPct val="50000"/>
              </a:spcBef>
            </a:pPr>
            <a:endParaRPr lang="de-DE" dirty="0"/>
          </a:p>
        </p:txBody>
      </p:sp>
      <p:sp>
        <p:nvSpPr>
          <p:cNvPr id="11" name="Foliennummernplatzhalter 10"/>
          <p:cNvSpPr>
            <a:spLocks noGrp="1"/>
          </p:cNvSpPr>
          <p:nvPr>
            <p:ph type="sldNum" sz="quarter" idx="17"/>
          </p:nvPr>
        </p:nvSpPr>
        <p:spPr/>
        <p:txBody>
          <a:bodyPr/>
          <a:lstStyle/>
          <a:p>
            <a:fld id="{61696EC4-B4CF-4701-AD06-A8439D6D8E12}" type="slidenum">
              <a:rPr lang="en-US" smtClean="0"/>
              <a:pPr/>
              <a:t>‹Nr.›</a:t>
            </a:fld>
            <a:endParaRPr lang="en-US" dirty="0"/>
          </a:p>
        </p:txBody>
      </p:sp>
      <p:sp>
        <p:nvSpPr>
          <p:cNvPr id="12" name="Textplatzhalter 9"/>
          <p:cNvSpPr>
            <a:spLocks noGrp="1"/>
          </p:cNvSpPr>
          <p:nvPr>
            <p:ph type="body" sz="quarter" idx="13" hasCustomPrompt="1"/>
          </p:nvPr>
        </p:nvSpPr>
        <p:spPr>
          <a:xfrm>
            <a:off x="521999" y="665794"/>
            <a:ext cx="11148748" cy="449347"/>
          </a:xfrm>
        </p:spPr>
        <p:txBody>
          <a:bodyPr anchor="ctr">
            <a:noAutofit/>
          </a:bodyPr>
          <a:lstStyle>
            <a:lvl1pPr marL="0" indent="0">
              <a:buNone/>
              <a:defRPr sz="2399" b="1">
                <a:solidFill>
                  <a:schemeClr val="bg1">
                    <a:lumMod val="50000"/>
                  </a:schemeClr>
                </a:solidFill>
                <a:latin typeface="+mj-lt"/>
              </a:defRPr>
            </a:lvl1pPr>
          </a:lstStyle>
          <a:p>
            <a:pPr lvl="0"/>
            <a:r>
              <a:rPr lang="de-DE" dirty="0"/>
              <a:t>2. Überschrift</a:t>
            </a:r>
          </a:p>
        </p:txBody>
      </p:sp>
      <p:sp>
        <p:nvSpPr>
          <p:cNvPr id="13" name="Titel 1">
            <a:extLst>
              <a:ext uri="{FF2B5EF4-FFF2-40B4-BE49-F238E27FC236}">
                <a16:creationId xmlns:a16="http://schemas.microsoft.com/office/drawing/2014/main" id="{829FAF4A-98FA-4066-8B9E-CA0D85F230A1}"/>
              </a:ext>
            </a:extLst>
          </p:cNvPr>
          <p:cNvSpPr>
            <a:spLocks noGrp="1"/>
          </p:cNvSpPr>
          <p:nvPr>
            <p:ph type="title" hasCustomPrompt="1"/>
          </p:nvPr>
        </p:nvSpPr>
        <p:spPr>
          <a:xfrm>
            <a:off x="521999" y="331098"/>
            <a:ext cx="11148748" cy="345493"/>
          </a:xfrm>
        </p:spPr>
        <p:txBody>
          <a:bodyPr anchor="t" anchorCtr="0">
            <a:noAutofit/>
          </a:bodyPr>
          <a:lstStyle>
            <a:lvl1pPr>
              <a:lnSpc>
                <a:spcPct val="85000"/>
              </a:lnSpc>
              <a:defRPr sz="2666"/>
            </a:lvl1pPr>
          </a:lstStyle>
          <a:p>
            <a:r>
              <a:rPr lang="de-DE" altLang="de-DE" dirty="0"/>
              <a:t>Überschrift hinzufügen</a:t>
            </a:r>
            <a:endParaRPr lang="de-DE" dirty="0"/>
          </a:p>
        </p:txBody>
      </p:sp>
    </p:spTree>
    <p:extLst>
      <p:ext uri="{BB962C8B-B14F-4D97-AF65-F5344CB8AC3E}">
        <p14:creationId xmlns:p14="http://schemas.microsoft.com/office/powerpoint/2010/main" val="3245179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Nur Titel">
    <p:spTree>
      <p:nvGrpSpPr>
        <p:cNvPr id="1" name=""/>
        <p:cNvGrpSpPr/>
        <p:nvPr/>
      </p:nvGrpSpPr>
      <p:grpSpPr>
        <a:xfrm>
          <a:off x="0" y="0"/>
          <a:ext cx="0" cy="0"/>
          <a:chOff x="0" y="0"/>
          <a:chExt cx="0" cy="0"/>
        </a:xfrm>
      </p:grpSpPr>
      <p:sp>
        <p:nvSpPr>
          <p:cNvPr id="2" name="Rechteck 1"/>
          <p:cNvSpPr/>
          <p:nvPr userDrawn="1"/>
        </p:nvSpPr>
        <p:spPr>
          <a:xfrm>
            <a:off x="0" y="6201409"/>
            <a:ext cx="12192000" cy="19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399" dirty="0"/>
          </a:p>
        </p:txBody>
      </p:sp>
      <p:sp>
        <p:nvSpPr>
          <p:cNvPr id="8" name="Bildplatzhalter 3"/>
          <p:cNvSpPr>
            <a:spLocks noGrp="1"/>
          </p:cNvSpPr>
          <p:nvPr>
            <p:ph type="pic" sz="quarter" idx="14"/>
          </p:nvPr>
        </p:nvSpPr>
        <p:spPr>
          <a:xfrm>
            <a:off x="0" y="1770679"/>
            <a:ext cx="12192000" cy="4558317"/>
          </a:xfrm>
          <a:solidFill>
            <a:srgbClr val="FF99FF"/>
          </a:solidFill>
        </p:spPr>
        <p:txBody>
          <a:bodyPr anchor="t"/>
          <a:lstStyle>
            <a:lvl1pPr marL="0" indent="0" algn="ctr">
              <a:buFont typeface="Arial" panose="020B0604020202020204" pitchFamily="34" charset="0"/>
              <a:buNone/>
              <a:defRPr/>
            </a:lvl1pPr>
          </a:lstStyle>
          <a:p>
            <a:r>
              <a:rPr lang="de-DE" dirty="0"/>
              <a:t>Bild durch Klicken auf Symbol hinzufügen</a:t>
            </a:r>
          </a:p>
        </p:txBody>
      </p:sp>
      <p:sp>
        <p:nvSpPr>
          <p:cNvPr id="6" name="Datumsplatzhalter 5"/>
          <p:cNvSpPr>
            <a:spLocks noGrp="1"/>
          </p:cNvSpPr>
          <p:nvPr>
            <p:ph type="dt" sz="half" idx="15"/>
          </p:nvPr>
        </p:nvSpPr>
        <p:spPr/>
        <p:txBody>
          <a:bodyPr/>
          <a:lstStyle/>
          <a:p>
            <a:r>
              <a:rPr lang="de-DE"/>
              <a:t>13.05.2025</a:t>
            </a:r>
            <a:endParaRPr lang="de-DE" dirty="0"/>
          </a:p>
        </p:txBody>
      </p:sp>
      <p:sp>
        <p:nvSpPr>
          <p:cNvPr id="11" name="Fußzeilenplatzhalter 10"/>
          <p:cNvSpPr>
            <a:spLocks noGrp="1"/>
          </p:cNvSpPr>
          <p:nvPr>
            <p:ph type="ftr" sz="quarter" idx="16"/>
          </p:nvPr>
        </p:nvSpPr>
        <p:spPr/>
        <p:txBody>
          <a:bodyPr/>
          <a:lstStyle/>
          <a:p>
            <a:pPr defTabSz="1218804">
              <a:spcBef>
                <a:spcPct val="50000"/>
              </a:spcBef>
            </a:pPr>
            <a:endParaRPr lang="de-DE" dirty="0"/>
          </a:p>
        </p:txBody>
      </p:sp>
      <p:sp>
        <p:nvSpPr>
          <p:cNvPr id="12" name="Foliennummernplatzhalter 11"/>
          <p:cNvSpPr>
            <a:spLocks noGrp="1"/>
          </p:cNvSpPr>
          <p:nvPr>
            <p:ph type="sldNum" sz="quarter" idx="17"/>
          </p:nvPr>
        </p:nvSpPr>
        <p:spPr/>
        <p:txBody>
          <a:bodyPr/>
          <a:lstStyle/>
          <a:p>
            <a:fld id="{61696EC4-B4CF-4701-AD06-A8439D6D8E12}" type="slidenum">
              <a:rPr lang="en-US" smtClean="0"/>
              <a:pPr/>
              <a:t>‹Nr.›</a:t>
            </a:fld>
            <a:endParaRPr lang="en-US" dirty="0"/>
          </a:p>
        </p:txBody>
      </p:sp>
      <p:sp>
        <p:nvSpPr>
          <p:cNvPr id="13" name="Textplatzhalter 9"/>
          <p:cNvSpPr>
            <a:spLocks noGrp="1"/>
          </p:cNvSpPr>
          <p:nvPr>
            <p:ph type="body" sz="quarter" idx="13" hasCustomPrompt="1"/>
          </p:nvPr>
        </p:nvSpPr>
        <p:spPr>
          <a:xfrm>
            <a:off x="521999" y="665794"/>
            <a:ext cx="11148748" cy="449347"/>
          </a:xfrm>
        </p:spPr>
        <p:txBody>
          <a:bodyPr anchor="ctr">
            <a:noAutofit/>
          </a:bodyPr>
          <a:lstStyle>
            <a:lvl1pPr marL="0" indent="0">
              <a:buNone/>
              <a:defRPr sz="2399" b="1">
                <a:solidFill>
                  <a:schemeClr val="bg1">
                    <a:lumMod val="50000"/>
                  </a:schemeClr>
                </a:solidFill>
                <a:latin typeface="+mj-lt"/>
              </a:defRPr>
            </a:lvl1pPr>
          </a:lstStyle>
          <a:p>
            <a:pPr lvl="0"/>
            <a:r>
              <a:rPr lang="de-DE" dirty="0"/>
              <a:t>2. Überschrift</a:t>
            </a:r>
          </a:p>
        </p:txBody>
      </p:sp>
      <p:sp>
        <p:nvSpPr>
          <p:cNvPr id="14" name="Titel 1">
            <a:extLst>
              <a:ext uri="{FF2B5EF4-FFF2-40B4-BE49-F238E27FC236}">
                <a16:creationId xmlns:a16="http://schemas.microsoft.com/office/drawing/2014/main" id="{829FAF4A-98FA-4066-8B9E-CA0D85F230A1}"/>
              </a:ext>
            </a:extLst>
          </p:cNvPr>
          <p:cNvSpPr>
            <a:spLocks noGrp="1"/>
          </p:cNvSpPr>
          <p:nvPr>
            <p:ph type="title" hasCustomPrompt="1"/>
          </p:nvPr>
        </p:nvSpPr>
        <p:spPr>
          <a:xfrm>
            <a:off x="521999" y="331098"/>
            <a:ext cx="11148748" cy="345493"/>
          </a:xfrm>
        </p:spPr>
        <p:txBody>
          <a:bodyPr anchor="t" anchorCtr="0">
            <a:noAutofit/>
          </a:bodyPr>
          <a:lstStyle>
            <a:lvl1pPr>
              <a:lnSpc>
                <a:spcPct val="85000"/>
              </a:lnSpc>
              <a:defRPr sz="2666"/>
            </a:lvl1pPr>
          </a:lstStyle>
          <a:p>
            <a:r>
              <a:rPr lang="de-DE" dirty="0"/>
              <a:t>Musterüberschrift: Arial 24pt </a:t>
            </a:r>
            <a:r>
              <a:rPr lang="de-DE" dirty="0" err="1"/>
              <a:t>bold</a:t>
            </a:r>
            <a:endParaRPr lang="de-DE" dirty="0"/>
          </a:p>
        </p:txBody>
      </p:sp>
    </p:spTree>
    <p:extLst>
      <p:ext uri="{BB962C8B-B14F-4D97-AF65-F5344CB8AC3E}">
        <p14:creationId xmlns:p14="http://schemas.microsoft.com/office/powerpoint/2010/main" val="2946649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41CE75-0A55-2E4D-5023-0A1C2B008D6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F56233E-8C32-0F56-FD81-92AEBC530D7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A2A3BC3-085F-A990-AB2D-44337D6DF5A8}"/>
              </a:ext>
            </a:extLst>
          </p:cNvPr>
          <p:cNvSpPr>
            <a:spLocks noGrp="1"/>
          </p:cNvSpPr>
          <p:nvPr>
            <p:ph type="dt" sz="half" idx="10"/>
          </p:nvPr>
        </p:nvSpPr>
        <p:spPr/>
        <p:txBody>
          <a:bodyPr/>
          <a:lstStyle/>
          <a:p>
            <a:r>
              <a:rPr lang="de-DE"/>
              <a:t>13.05.2025</a:t>
            </a:r>
            <a:endParaRPr lang="de-DE" dirty="0"/>
          </a:p>
        </p:txBody>
      </p:sp>
      <p:sp>
        <p:nvSpPr>
          <p:cNvPr id="5" name="Fußzeilenplatzhalter 4">
            <a:extLst>
              <a:ext uri="{FF2B5EF4-FFF2-40B4-BE49-F238E27FC236}">
                <a16:creationId xmlns:a16="http://schemas.microsoft.com/office/drawing/2014/main" id="{ABFDD6A1-6818-6FC3-3E53-D69F893CCA22}"/>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ABE58472-AD2B-3DDD-C369-0B9D988D545A}"/>
              </a:ext>
            </a:extLst>
          </p:cNvPr>
          <p:cNvSpPr>
            <a:spLocks noGrp="1"/>
          </p:cNvSpPr>
          <p:nvPr>
            <p:ph type="sldNum" sz="quarter" idx="12"/>
          </p:nvPr>
        </p:nvSpPr>
        <p:spPr/>
        <p:txBody>
          <a:bodyPr/>
          <a:lstStyle/>
          <a:p>
            <a:fld id="{A10A86A4-B022-7D42-B170-A8BE8AC0F050}" type="slidenum">
              <a:rPr lang="de-DE" smtClean="0"/>
              <a:t>‹Nr.›</a:t>
            </a:fld>
            <a:endParaRPr lang="de-DE" dirty="0"/>
          </a:p>
        </p:txBody>
      </p:sp>
    </p:spTree>
    <p:extLst>
      <p:ext uri="{BB962C8B-B14F-4D97-AF65-F5344CB8AC3E}">
        <p14:creationId xmlns:p14="http://schemas.microsoft.com/office/powerpoint/2010/main" val="1663141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defRPr sz="1000" b="0" i="0">
                <a:solidFill>
                  <a:srgbClr val="152364"/>
                </a:solidFill>
                <a:latin typeface="Calibri"/>
                <a:cs typeface="Calibri"/>
              </a:defRPr>
            </a:lvl1pPr>
          </a:lstStyle>
          <a:p>
            <a:pPr marL="12700">
              <a:spcBef>
                <a:spcPts val="51"/>
              </a:spcBef>
            </a:pPr>
            <a:r>
              <a:rPr lang="de-DE"/>
              <a:t>13.05.2025</a:t>
            </a:r>
            <a:endParaRPr lang="de-DE" spc="-25"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dirty="0"/>
          </a:p>
        </p:txBody>
      </p:sp>
    </p:spTree>
    <p:extLst>
      <p:ext uri="{BB962C8B-B14F-4D97-AF65-F5344CB8AC3E}">
        <p14:creationId xmlns:p14="http://schemas.microsoft.com/office/powerpoint/2010/main" val="862083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3_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dirty="0"/>
              <a:t>Titelmasterformat durch Klicken bearbeiten</a:t>
            </a:r>
          </a:p>
        </p:txBody>
      </p:sp>
    </p:spTree>
    <p:extLst>
      <p:ext uri="{BB962C8B-B14F-4D97-AF65-F5344CB8AC3E}">
        <p14:creationId xmlns:p14="http://schemas.microsoft.com/office/powerpoint/2010/main" val="1658961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lstStyle/>
          <a:p>
            <a:endParaRPr dirty="0"/>
          </a:p>
        </p:txBody>
      </p:sp>
      <p:sp>
        <p:nvSpPr>
          <p:cNvPr id="3" name="PlaceHolder 2"/>
          <p:cNvSpPr>
            <a:spLocks noGrp="1"/>
          </p:cNvSpPr>
          <p:nvPr>
            <p:ph type="sldNum" idx="5"/>
          </p:nvPr>
        </p:nvSpPr>
        <p:spPr/>
        <p:txBody>
          <a:bodyPr/>
          <a:lstStyle/>
          <a:p>
            <a:fld id="{F92AAB69-8092-4D46-A028-8AF71650F05D}" type="slidenum">
              <a:t>‹Nr.›</a:t>
            </a:fld>
            <a:endParaRPr dirty="0"/>
          </a:p>
        </p:txBody>
      </p:sp>
      <p:sp>
        <p:nvSpPr>
          <p:cNvPr id="4" name="PlaceHolder 3"/>
          <p:cNvSpPr>
            <a:spLocks noGrp="1"/>
          </p:cNvSpPr>
          <p:nvPr>
            <p:ph type="dt" idx="6"/>
          </p:nvPr>
        </p:nvSpPr>
        <p:spPr/>
        <p:txBody>
          <a:bodyPr/>
          <a:lstStyle/>
          <a:p>
            <a:r>
              <a:rPr lang="de-DE"/>
              <a:t>13.05.2025</a:t>
            </a:r>
            <a:endParaRPr dirty="0"/>
          </a:p>
        </p:txBody>
      </p:sp>
    </p:spTree>
    <p:extLst>
      <p:ext uri="{BB962C8B-B14F-4D97-AF65-F5344CB8AC3E}">
        <p14:creationId xmlns:p14="http://schemas.microsoft.com/office/powerpoint/2010/main" val="1925188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8000" y="394871"/>
            <a:ext cx="9158904" cy="659574"/>
          </a:xfrm>
          <a:prstGeom prst="rect">
            <a:avLst/>
          </a:prstGeom>
        </p:spPr>
        <p:txBody>
          <a:bodyPr vert="horz" lIns="0" tIns="0" rIns="0" bIns="0" rtlCol="0" anchor="b">
            <a:normAutofit/>
          </a:bodyPr>
          <a:lstStyle/>
          <a:p>
            <a:r>
              <a:rPr lang="en-US" altLang="de-DE" dirty="0" err="1"/>
              <a:t>Mastertitelformat</a:t>
            </a:r>
            <a:r>
              <a:rPr lang="en-US" altLang="de-DE" dirty="0"/>
              <a:t> </a:t>
            </a:r>
            <a:r>
              <a:rPr lang="en-US" altLang="de-DE" dirty="0" err="1"/>
              <a:t>bearbeiten</a:t>
            </a:r>
            <a:endParaRPr lang="en-US" dirty="0"/>
          </a:p>
        </p:txBody>
      </p:sp>
      <p:sp>
        <p:nvSpPr>
          <p:cNvPr id="3" name="Text Placeholder 2"/>
          <p:cNvSpPr>
            <a:spLocks noGrp="1"/>
          </p:cNvSpPr>
          <p:nvPr>
            <p:ph type="body" idx="1"/>
          </p:nvPr>
        </p:nvSpPr>
        <p:spPr>
          <a:xfrm>
            <a:off x="528001" y="1582633"/>
            <a:ext cx="11135999" cy="4523445"/>
          </a:xfrm>
          <a:prstGeom prst="rect">
            <a:avLst/>
          </a:prstGeom>
        </p:spPr>
        <p:txBody>
          <a:bodyPr vert="horz" lIns="0" tIns="0" rIns="0" bIns="0" rtlCol="0">
            <a:normAutofit/>
          </a:bodyPr>
          <a:lstStyle/>
          <a:p>
            <a:pPr lvl="0"/>
            <a:r>
              <a:rPr lang="de-DE" altLang="de-DE" dirty="0"/>
              <a:t>Karlsruher Institut für Technologie (KIT)</a:t>
            </a:r>
          </a:p>
          <a:p>
            <a:pPr lvl="1"/>
            <a:r>
              <a:rPr lang="en-US" altLang="de-DE" dirty="0" err="1"/>
              <a:t>Zweite</a:t>
            </a:r>
            <a:r>
              <a:rPr lang="en-US" altLang="de-DE" dirty="0"/>
              <a:t> </a:t>
            </a:r>
            <a:r>
              <a:rPr lang="en-US" altLang="de-DE" dirty="0" err="1"/>
              <a:t>Ebene</a:t>
            </a:r>
            <a:endParaRPr lang="en-US" altLang="de-DE" dirty="0"/>
          </a:p>
          <a:p>
            <a:pPr lvl="2"/>
            <a:r>
              <a:rPr lang="en-US" altLang="de-DE" dirty="0" err="1"/>
              <a:t>Dritte</a:t>
            </a:r>
            <a:r>
              <a:rPr lang="en-US" altLang="de-DE" dirty="0"/>
              <a:t> </a:t>
            </a:r>
            <a:r>
              <a:rPr lang="en-US" altLang="de-DE" dirty="0" err="1"/>
              <a:t>Ebene</a:t>
            </a:r>
            <a:endParaRPr lang="en-US" altLang="de-DE" dirty="0"/>
          </a:p>
          <a:p>
            <a:pPr lvl="3"/>
            <a:r>
              <a:rPr lang="en-US" altLang="de-DE" dirty="0" err="1"/>
              <a:t>Vierte</a:t>
            </a:r>
            <a:r>
              <a:rPr lang="en-US" altLang="de-DE" dirty="0"/>
              <a:t> </a:t>
            </a:r>
            <a:r>
              <a:rPr lang="en-US" altLang="de-DE" dirty="0" err="1"/>
              <a:t>Ebene</a:t>
            </a:r>
            <a:endParaRPr lang="en-US" altLang="de-DE" dirty="0"/>
          </a:p>
        </p:txBody>
      </p:sp>
      <p:sp>
        <p:nvSpPr>
          <p:cNvPr id="4" name="Date Placeholder 3"/>
          <p:cNvSpPr>
            <a:spLocks noGrp="1"/>
          </p:cNvSpPr>
          <p:nvPr>
            <p:ph type="dt" sz="half" idx="2"/>
          </p:nvPr>
        </p:nvSpPr>
        <p:spPr>
          <a:xfrm>
            <a:off x="836313" y="6329811"/>
            <a:ext cx="1370340" cy="528189"/>
          </a:xfrm>
          <a:prstGeom prst="rect">
            <a:avLst/>
          </a:prstGeom>
        </p:spPr>
        <p:txBody>
          <a:bodyPr vert="horz" lIns="0" tIns="0" rIns="0" bIns="0" rtlCol="0" anchor="ctr"/>
          <a:lstStyle>
            <a:lvl1pPr algn="l">
              <a:defRPr lang="de-DE" sz="1200" smtClean="0"/>
            </a:lvl1pPr>
          </a:lstStyle>
          <a:p>
            <a:r>
              <a:rPr lang="de-DE"/>
              <a:t>13.05.2025</a:t>
            </a:r>
            <a:endParaRPr lang="de-DE" dirty="0"/>
          </a:p>
        </p:txBody>
      </p:sp>
      <p:sp>
        <p:nvSpPr>
          <p:cNvPr id="6" name="Slide Number Placeholder 5"/>
          <p:cNvSpPr>
            <a:spLocks noGrp="1"/>
          </p:cNvSpPr>
          <p:nvPr>
            <p:ph type="sldNum" sz="quarter" idx="4"/>
          </p:nvPr>
        </p:nvSpPr>
        <p:spPr>
          <a:xfrm>
            <a:off x="288000" y="6329811"/>
            <a:ext cx="435157" cy="528189"/>
          </a:xfrm>
          <a:prstGeom prst="rect">
            <a:avLst/>
          </a:prstGeom>
        </p:spPr>
        <p:txBody>
          <a:bodyPr vert="horz" lIns="0" tIns="0" rIns="0" bIns="0" rtlCol="0" anchor="ctr"/>
          <a:lstStyle>
            <a:lvl1pPr algn="l">
              <a:defRPr sz="1200" b="1">
                <a:solidFill>
                  <a:schemeClr val="tx1"/>
                </a:solidFill>
              </a:defRPr>
            </a:lvl1pPr>
          </a:lstStyle>
          <a:p>
            <a:fld id="{61696EC4-B4CF-4701-AD06-A8439D6D8E12}" type="slidenum">
              <a:rPr lang="en-US" smtClean="0"/>
              <a:pPr/>
              <a:t>‹Nr.›</a:t>
            </a:fld>
            <a:endParaRPr lang="en-US" dirty="0"/>
          </a:p>
        </p:txBody>
      </p:sp>
      <p:sp>
        <p:nvSpPr>
          <p:cNvPr id="15" name="Fußzeilenplatzhalter 4">
            <a:extLst>
              <a:ext uri="{FF2B5EF4-FFF2-40B4-BE49-F238E27FC236}">
                <a16:creationId xmlns:a16="http://schemas.microsoft.com/office/drawing/2014/main" id="{7CE53864-94E5-4F53-834D-33AB4CB8E365}"/>
              </a:ext>
            </a:extLst>
          </p:cNvPr>
          <p:cNvSpPr>
            <a:spLocks noGrp="1"/>
          </p:cNvSpPr>
          <p:nvPr>
            <p:ph type="ftr" sz="quarter" idx="3"/>
          </p:nvPr>
        </p:nvSpPr>
        <p:spPr>
          <a:xfrm>
            <a:off x="2505075" y="6329811"/>
            <a:ext cx="6476152" cy="528189"/>
          </a:xfrm>
          <a:prstGeom prst="rect">
            <a:avLst/>
          </a:prstGeom>
        </p:spPr>
        <p:txBody>
          <a:bodyPr vert="horz" lIns="0" tIns="0" rIns="0" bIns="0" rtlCol="0" anchor="ctr"/>
          <a:lstStyle>
            <a:lvl1pPr algn="l">
              <a:defRPr lang="de-DE" sz="1200" smtClean="0"/>
            </a:lvl1pPr>
          </a:lstStyle>
          <a:p>
            <a:pPr defTabSz="1218804">
              <a:spcBef>
                <a:spcPct val="50000"/>
              </a:spcBef>
            </a:pPr>
            <a:endParaRPr lang="de-DE" dirty="0"/>
          </a:p>
        </p:txBody>
      </p:sp>
      <p:cxnSp>
        <p:nvCxnSpPr>
          <p:cNvPr id="12" name="Gerade Verbindung 11"/>
          <p:cNvCxnSpPr/>
          <p:nvPr userDrawn="1"/>
        </p:nvCxnSpPr>
        <p:spPr>
          <a:xfrm>
            <a:off x="143930" y="6319881"/>
            <a:ext cx="11904143"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feld 4"/>
          <p:cNvSpPr txBox="1"/>
          <p:nvPr userDrawn="1"/>
        </p:nvSpPr>
        <p:spPr>
          <a:xfrm>
            <a:off x="9193429" y="6218845"/>
            <a:ext cx="1810111" cy="543482"/>
          </a:xfrm>
          <a:prstGeom prst="rect">
            <a:avLst/>
          </a:prstGeom>
          <a:noFill/>
        </p:spPr>
        <p:txBody>
          <a:bodyPr wrap="none" rtlCol="0">
            <a:spAutoFit/>
          </a:bodyPr>
          <a:lstStyle/>
          <a:p>
            <a:r>
              <a:rPr lang="en-US" sz="1466" b="1" dirty="0">
                <a:solidFill>
                  <a:schemeClr val="tx2"/>
                </a:solidFill>
              </a:rPr>
              <a:t> </a:t>
            </a:r>
            <a:br>
              <a:rPr lang="en-US" sz="1466" b="1" dirty="0">
                <a:solidFill>
                  <a:schemeClr val="tx2"/>
                </a:solidFill>
              </a:rPr>
            </a:br>
            <a:r>
              <a:rPr lang="en-US" sz="1466" b="1" dirty="0">
                <a:solidFill>
                  <a:schemeClr val="tx2"/>
                </a:solidFill>
              </a:rPr>
              <a:t>Bürgerbeteiligung</a:t>
            </a:r>
          </a:p>
        </p:txBody>
      </p:sp>
      <p:sp>
        <p:nvSpPr>
          <p:cNvPr id="10" name="Textfeld 9"/>
          <p:cNvSpPr txBox="1"/>
          <p:nvPr userDrawn="1"/>
        </p:nvSpPr>
        <p:spPr>
          <a:xfrm rot="21389382">
            <a:off x="9911029" y="975268"/>
            <a:ext cx="1951175" cy="338426"/>
          </a:xfrm>
          <a:prstGeom prst="rect">
            <a:avLst/>
          </a:prstGeom>
          <a:noFill/>
        </p:spPr>
        <p:txBody>
          <a:bodyPr wrap="none" rtlCol="0">
            <a:spAutoFit/>
          </a:bodyPr>
          <a:lstStyle/>
          <a:p>
            <a:r>
              <a:rPr lang="en-US" sz="1599" b="1" dirty="0"/>
              <a:t>Bürgerbeteiligung</a:t>
            </a:r>
          </a:p>
        </p:txBody>
      </p:sp>
      <p:pic>
        <p:nvPicPr>
          <p:cNvPr id="8" name="Grafik 7">
            <a:extLst>
              <a:ext uri="{FF2B5EF4-FFF2-40B4-BE49-F238E27FC236}">
                <a16:creationId xmlns:a16="http://schemas.microsoft.com/office/drawing/2014/main" id="{9E3E1E69-1178-42F0-98E1-06B544CF81D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019607" y="-1397"/>
            <a:ext cx="1894389" cy="1261051"/>
          </a:xfrm>
          <a:prstGeom prst="rect">
            <a:avLst/>
          </a:prstGeom>
        </p:spPr>
      </p:pic>
    </p:spTree>
    <p:extLst>
      <p:ext uri="{BB962C8B-B14F-4D97-AF65-F5344CB8AC3E}">
        <p14:creationId xmlns:p14="http://schemas.microsoft.com/office/powerpoint/2010/main" val="23951799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p:txStyles>
    <p:titleStyle>
      <a:lvl1pPr algn="l" defTabSz="914347" rtl="0" eaLnBrk="1" latinLnBrk="0" hangingPunct="1">
        <a:lnSpc>
          <a:spcPct val="90000"/>
        </a:lnSpc>
        <a:spcBef>
          <a:spcPct val="0"/>
        </a:spcBef>
        <a:buNone/>
        <a:defRPr lang="en-US" sz="3199" b="1" kern="1200" dirty="0">
          <a:solidFill>
            <a:schemeClr val="tx1"/>
          </a:solidFill>
          <a:latin typeface="+mj-lt"/>
          <a:ea typeface="+mj-ea"/>
          <a:cs typeface="Arial" panose="020B0604020202020204" pitchFamily="34" charset="0"/>
        </a:defRPr>
      </a:lvl1pPr>
    </p:titleStyle>
    <p:bodyStyle>
      <a:lvl1pPr marL="271448" indent="-271448" algn="l" defTabSz="914347" rtl="0" eaLnBrk="1" latinLnBrk="0" hangingPunct="1">
        <a:lnSpc>
          <a:spcPct val="90000"/>
        </a:lnSpc>
        <a:spcBef>
          <a:spcPts val="480"/>
        </a:spcBef>
        <a:buSzPct val="88000"/>
        <a:buFontTx/>
        <a:buBlip>
          <a:blip r:embed="rId15"/>
        </a:buBlip>
        <a:defRPr sz="2666" kern="1200">
          <a:solidFill>
            <a:schemeClr val="tx1"/>
          </a:solidFill>
          <a:latin typeface="+mn-lt"/>
          <a:ea typeface="+mn-ea"/>
          <a:cs typeface="+mn-cs"/>
        </a:defRPr>
      </a:lvl1pPr>
      <a:lvl2pPr marL="627027" indent="-271448" algn="l" defTabSz="914347" rtl="0" eaLnBrk="1" latinLnBrk="0" hangingPunct="1">
        <a:lnSpc>
          <a:spcPct val="90000"/>
        </a:lnSpc>
        <a:spcBef>
          <a:spcPts val="480"/>
        </a:spcBef>
        <a:buSzPct val="88000"/>
        <a:buFontTx/>
        <a:buBlip>
          <a:blip r:embed="rId15"/>
        </a:buBlip>
        <a:defRPr sz="2399" kern="1200">
          <a:solidFill>
            <a:schemeClr val="tx1"/>
          </a:solidFill>
          <a:latin typeface="+mn-lt"/>
          <a:ea typeface="+mn-ea"/>
          <a:cs typeface="+mn-cs"/>
        </a:defRPr>
      </a:lvl2pPr>
      <a:lvl3pPr marL="982606" indent="-265098" algn="l" defTabSz="898472" rtl="0" eaLnBrk="1" latinLnBrk="0" hangingPunct="1">
        <a:lnSpc>
          <a:spcPct val="90000"/>
        </a:lnSpc>
        <a:spcBef>
          <a:spcPts val="480"/>
        </a:spcBef>
        <a:buSzPct val="88000"/>
        <a:buFontTx/>
        <a:buBlip>
          <a:blip r:embed="rId15"/>
        </a:buBlip>
        <a:defRPr sz="2133" kern="1200">
          <a:solidFill>
            <a:schemeClr val="tx1"/>
          </a:solidFill>
          <a:latin typeface="+mn-lt"/>
          <a:ea typeface="+mn-ea"/>
          <a:cs typeface="+mn-cs"/>
        </a:defRPr>
      </a:lvl3pPr>
      <a:lvl4pPr marL="1344535" indent="-271448" algn="l" defTabSz="914347" rtl="0" eaLnBrk="1" latinLnBrk="0" hangingPunct="1">
        <a:lnSpc>
          <a:spcPct val="90000"/>
        </a:lnSpc>
        <a:spcBef>
          <a:spcPts val="480"/>
        </a:spcBef>
        <a:buSzPct val="88000"/>
        <a:buFontTx/>
        <a:buBlip>
          <a:blip r:embed="rId15"/>
        </a:buBlip>
        <a:defRPr sz="2133" kern="1200">
          <a:solidFill>
            <a:schemeClr val="tx1"/>
          </a:solidFill>
          <a:latin typeface="+mn-lt"/>
          <a:ea typeface="+mn-ea"/>
          <a:cs typeface="+mn-cs"/>
        </a:defRPr>
      </a:lvl4pPr>
      <a:lvl5pPr marL="1700114" indent="-265098" algn="l" defTabSz="914347" rtl="0" eaLnBrk="1" latinLnBrk="0" hangingPunct="1">
        <a:lnSpc>
          <a:spcPct val="90000"/>
        </a:lnSpc>
        <a:spcBef>
          <a:spcPts val="480"/>
        </a:spcBef>
        <a:buSzPct val="88000"/>
        <a:buFontTx/>
        <a:buBlip>
          <a:blip r:embed="rId15"/>
        </a:buBlip>
        <a:defRPr sz="1599" kern="1200">
          <a:solidFill>
            <a:schemeClr val="tx1"/>
          </a:solidFill>
          <a:latin typeface="+mn-lt"/>
          <a:ea typeface="+mn-ea"/>
          <a:cs typeface="+mn-cs"/>
        </a:defRPr>
      </a:lvl5pPr>
      <a:lvl6pPr marL="2514453" indent="-228587" algn="l" defTabSz="914347"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626" indent="-228587" algn="l" defTabSz="914347"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800" indent="-228587" algn="l" defTabSz="914347"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973" indent="-228587" algn="l" defTabSz="914347"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347" rtl="0" eaLnBrk="1" latinLnBrk="0" hangingPunct="1">
        <a:defRPr sz="1799" kern="1200">
          <a:solidFill>
            <a:schemeClr val="tx1"/>
          </a:solidFill>
          <a:latin typeface="+mn-lt"/>
          <a:ea typeface="+mn-ea"/>
          <a:cs typeface="+mn-cs"/>
        </a:defRPr>
      </a:lvl1pPr>
      <a:lvl2pPr marL="457173" algn="l" defTabSz="914347" rtl="0" eaLnBrk="1" latinLnBrk="0" hangingPunct="1">
        <a:defRPr sz="1799" kern="1200">
          <a:solidFill>
            <a:schemeClr val="tx1"/>
          </a:solidFill>
          <a:latin typeface="+mn-lt"/>
          <a:ea typeface="+mn-ea"/>
          <a:cs typeface="+mn-cs"/>
        </a:defRPr>
      </a:lvl2pPr>
      <a:lvl3pPr marL="914347" algn="l" defTabSz="914347" rtl="0" eaLnBrk="1" latinLnBrk="0" hangingPunct="1">
        <a:defRPr sz="1799" kern="1200">
          <a:solidFill>
            <a:schemeClr val="tx1"/>
          </a:solidFill>
          <a:latin typeface="+mn-lt"/>
          <a:ea typeface="+mn-ea"/>
          <a:cs typeface="+mn-cs"/>
        </a:defRPr>
      </a:lvl3pPr>
      <a:lvl4pPr marL="1371519" algn="l" defTabSz="914347" rtl="0" eaLnBrk="1" latinLnBrk="0" hangingPunct="1">
        <a:defRPr sz="1799" kern="1200">
          <a:solidFill>
            <a:schemeClr val="tx1"/>
          </a:solidFill>
          <a:latin typeface="+mn-lt"/>
          <a:ea typeface="+mn-ea"/>
          <a:cs typeface="+mn-cs"/>
        </a:defRPr>
      </a:lvl4pPr>
      <a:lvl5pPr marL="1828693" algn="l" defTabSz="914347" rtl="0" eaLnBrk="1" latinLnBrk="0" hangingPunct="1">
        <a:defRPr sz="1799" kern="1200">
          <a:solidFill>
            <a:schemeClr val="tx1"/>
          </a:solidFill>
          <a:latin typeface="+mn-lt"/>
          <a:ea typeface="+mn-ea"/>
          <a:cs typeface="+mn-cs"/>
        </a:defRPr>
      </a:lvl5pPr>
      <a:lvl6pPr marL="2285866" algn="l" defTabSz="914347" rtl="0" eaLnBrk="1" latinLnBrk="0" hangingPunct="1">
        <a:defRPr sz="1799" kern="1200">
          <a:solidFill>
            <a:schemeClr val="tx1"/>
          </a:solidFill>
          <a:latin typeface="+mn-lt"/>
          <a:ea typeface="+mn-ea"/>
          <a:cs typeface="+mn-cs"/>
        </a:defRPr>
      </a:lvl6pPr>
      <a:lvl7pPr marL="2743040" algn="l" defTabSz="914347" rtl="0" eaLnBrk="1" latinLnBrk="0" hangingPunct="1">
        <a:defRPr sz="1799" kern="1200">
          <a:solidFill>
            <a:schemeClr val="tx1"/>
          </a:solidFill>
          <a:latin typeface="+mn-lt"/>
          <a:ea typeface="+mn-ea"/>
          <a:cs typeface="+mn-cs"/>
        </a:defRPr>
      </a:lvl7pPr>
      <a:lvl8pPr marL="3200213" algn="l" defTabSz="914347" rtl="0" eaLnBrk="1" latinLnBrk="0" hangingPunct="1">
        <a:defRPr sz="1799" kern="1200">
          <a:solidFill>
            <a:schemeClr val="tx1"/>
          </a:solidFill>
          <a:latin typeface="+mn-lt"/>
          <a:ea typeface="+mn-ea"/>
          <a:cs typeface="+mn-cs"/>
        </a:defRPr>
      </a:lvl8pPr>
      <a:lvl9pPr marL="3657387" algn="l" defTabSz="914347"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7">
          <p15:clr>
            <a:srgbClr val="F26B43"/>
          </p15:clr>
        </p15:guide>
        <p15:guide id="3" orient="horz" pos="464">
          <p15:clr>
            <a:srgbClr val="F26B43"/>
          </p15:clr>
        </p15:guide>
        <p15:guide id="4"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customXml" Target="../ink/ink4.xml"/><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ustomXml" Target="../ink/ink3.xml"/><Relationship Id="rId4" Type="http://schemas.openxmlformats.org/officeDocument/2006/relationships/customXml" Target="../ink/ink2.xml"/><Relationship Id="rId9" Type="http://schemas.openxmlformats.org/officeDocument/2006/relationships/customXml" Target="../ink/ink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hyperlink" Target="https://www.hilver.de/" TargetMode="Externa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mailto:buergerbeteiligung@badherrenalb.de"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3"/>
          </p:nvPr>
        </p:nvSpPr>
        <p:spPr/>
        <p:txBody>
          <a:bodyPr/>
          <a:lstStyle/>
          <a:p>
            <a:r>
              <a:rPr lang="de-DE" dirty="0"/>
              <a:t>Informationen zu Status und Ausblick – Stand 26.05.2025</a:t>
            </a:r>
          </a:p>
        </p:txBody>
      </p:sp>
      <p:sp>
        <p:nvSpPr>
          <p:cNvPr id="3" name="Titel 2"/>
          <p:cNvSpPr>
            <a:spLocks noGrp="1"/>
          </p:cNvSpPr>
          <p:nvPr>
            <p:ph type="title"/>
          </p:nvPr>
        </p:nvSpPr>
        <p:spPr>
          <a:xfrm>
            <a:off x="507567" y="2173865"/>
            <a:ext cx="11678400" cy="345493"/>
          </a:xfrm>
        </p:spPr>
        <p:txBody>
          <a:bodyPr/>
          <a:lstStyle/>
          <a:p>
            <a:r>
              <a:rPr lang="de-DE" sz="3199" dirty="0"/>
              <a:t>Bericht Koordinierungsstelle im Rahmen jährlicher Bürgerversammlung</a:t>
            </a:r>
          </a:p>
        </p:txBody>
      </p:sp>
      <p:sp>
        <p:nvSpPr>
          <p:cNvPr id="5" name="Textfeld 4">
            <a:extLst>
              <a:ext uri="{FF2B5EF4-FFF2-40B4-BE49-F238E27FC236}">
                <a16:creationId xmlns:a16="http://schemas.microsoft.com/office/drawing/2014/main" id="{8BDA3914-4068-4F40-98D8-CF765493A675}"/>
              </a:ext>
            </a:extLst>
          </p:cNvPr>
          <p:cNvSpPr txBox="1"/>
          <p:nvPr/>
        </p:nvSpPr>
        <p:spPr>
          <a:xfrm>
            <a:off x="8074660" y="317238"/>
            <a:ext cx="6126480" cy="369332"/>
          </a:xfrm>
          <a:prstGeom prst="rect">
            <a:avLst/>
          </a:prstGeom>
          <a:noFill/>
        </p:spPr>
        <p:txBody>
          <a:bodyPr wrap="square">
            <a:spAutoFit/>
          </a:bodyPr>
          <a:lstStyle/>
          <a:p>
            <a:r>
              <a:rPr lang="de-DE" dirty="0"/>
              <a:t>Gemeinderatssitzung am 13.05.2025 </a:t>
            </a:r>
          </a:p>
        </p:txBody>
      </p:sp>
    </p:spTree>
    <p:extLst>
      <p:ext uri="{BB962C8B-B14F-4D97-AF65-F5344CB8AC3E}">
        <p14:creationId xmlns:p14="http://schemas.microsoft.com/office/powerpoint/2010/main" val="1225001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2F9416B-7D4E-4743-A34A-4564B913E313}"/>
              </a:ext>
            </a:extLst>
          </p:cNvPr>
          <p:cNvSpPr>
            <a:spLocks noGrp="1"/>
          </p:cNvSpPr>
          <p:nvPr>
            <p:ph idx="1"/>
          </p:nvPr>
        </p:nvSpPr>
        <p:spPr/>
        <p:txBody>
          <a:bodyPr/>
          <a:lstStyle/>
          <a:p>
            <a:pPr marL="0" indent="0">
              <a:buNone/>
            </a:pPr>
            <a:endParaRPr lang="de-DE" dirty="0"/>
          </a:p>
          <a:p>
            <a:pPr marL="0" indent="0">
              <a:buNone/>
            </a:pPr>
            <a:endParaRPr lang="de-DE" dirty="0"/>
          </a:p>
          <a:p>
            <a:pPr marL="0" indent="0">
              <a:buNone/>
            </a:pPr>
            <a:endParaRPr lang="de-DE" dirty="0"/>
          </a:p>
          <a:p>
            <a:pPr marL="0" indent="0" algn="ctr">
              <a:buNone/>
            </a:pPr>
            <a:r>
              <a:rPr lang="de-DE" b="1" dirty="0"/>
              <a:t>Braucht man das jetzt auch noch? </a:t>
            </a:r>
          </a:p>
          <a:p>
            <a:pPr marL="0" indent="0" algn="ctr">
              <a:buNone/>
            </a:pPr>
            <a:br>
              <a:rPr lang="de-DE" b="1" dirty="0"/>
            </a:br>
            <a:r>
              <a:rPr lang="de-DE" b="1" dirty="0"/>
              <a:t>Wird dann nicht alles langsamer und komplizierter, wenn jeder seinen Senf dazu gibt?</a:t>
            </a:r>
          </a:p>
        </p:txBody>
      </p:sp>
      <p:sp>
        <p:nvSpPr>
          <p:cNvPr id="3" name="Datumsplatzhalter 2">
            <a:extLst>
              <a:ext uri="{FF2B5EF4-FFF2-40B4-BE49-F238E27FC236}">
                <a16:creationId xmlns:a16="http://schemas.microsoft.com/office/drawing/2014/main" id="{6D3F2C39-45FA-4587-838A-C47AED8CEED7}"/>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50DBE0BD-FA6A-4D64-958E-476BE28CDEC0}"/>
              </a:ext>
            </a:extLst>
          </p:cNvPr>
          <p:cNvSpPr>
            <a:spLocks noGrp="1"/>
          </p:cNvSpPr>
          <p:nvPr>
            <p:ph type="sldNum" sz="quarter" idx="16"/>
          </p:nvPr>
        </p:nvSpPr>
        <p:spPr/>
        <p:txBody>
          <a:bodyPr/>
          <a:lstStyle/>
          <a:p>
            <a:fld id="{61696EC4-B4CF-4701-AD06-A8439D6D8E12}" type="slidenum">
              <a:rPr lang="en-US" smtClean="0"/>
              <a:pPr/>
              <a:t>2</a:t>
            </a:fld>
            <a:endParaRPr lang="en-US" dirty="0"/>
          </a:p>
        </p:txBody>
      </p:sp>
      <p:sp>
        <p:nvSpPr>
          <p:cNvPr id="5" name="Textplatzhalter 4">
            <a:extLst>
              <a:ext uri="{FF2B5EF4-FFF2-40B4-BE49-F238E27FC236}">
                <a16:creationId xmlns:a16="http://schemas.microsoft.com/office/drawing/2014/main" id="{4583D3B8-EDF8-42CE-8E99-327D8E43D799}"/>
              </a:ext>
            </a:extLst>
          </p:cNvPr>
          <p:cNvSpPr>
            <a:spLocks noGrp="1"/>
          </p:cNvSpPr>
          <p:nvPr>
            <p:ph type="body" sz="quarter" idx="13"/>
          </p:nvPr>
        </p:nvSpPr>
        <p:spPr/>
        <p:txBody>
          <a:bodyPr/>
          <a:lstStyle/>
          <a:p>
            <a:r>
              <a:rPr lang="de-DE" dirty="0"/>
              <a:t>Warum Bürgerbeteiligung gemäß Satzung wichtig ist?</a:t>
            </a:r>
          </a:p>
        </p:txBody>
      </p:sp>
      <p:sp>
        <p:nvSpPr>
          <p:cNvPr id="6" name="Titel 5">
            <a:extLst>
              <a:ext uri="{FF2B5EF4-FFF2-40B4-BE49-F238E27FC236}">
                <a16:creationId xmlns:a16="http://schemas.microsoft.com/office/drawing/2014/main" id="{50C95FCA-4D0E-448E-9284-774AB0816811}"/>
              </a:ext>
            </a:extLst>
          </p:cNvPr>
          <p:cNvSpPr>
            <a:spLocks noGrp="1"/>
          </p:cNvSpPr>
          <p:nvPr>
            <p:ph type="title"/>
          </p:nvPr>
        </p:nvSpPr>
        <p:spPr/>
        <p:txBody>
          <a:bodyPr/>
          <a:lstStyle/>
          <a:p>
            <a:r>
              <a:rPr lang="de-DE" dirty="0"/>
              <a:t>Übergeordnete Ziele Bürgerbeteiligung</a:t>
            </a:r>
          </a:p>
        </p:txBody>
      </p:sp>
    </p:spTree>
    <p:extLst>
      <p:ext uri="{BB962C8B-B14F-4D97-AF65-F5344CB8AC3E}">
        <p14:creationId xmlns:p14="http://schemas.microsoft.com/office/powerpoint/2010/main" val="364092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A3681CE-8301-45B8-9387-74B99A6C1E02}"/>
              </a:ext>
            </a:extLst>
          </p:cNvPr>
          <p:cNvSpPr>
            <a:spLocks noGrp="1"/>
          </p:cNvSpPr>
          <p:nvPr>
            <p:ph idx="1"/>
          </p:nvPr>
        </p:nvSpPr>
        <p:spPr>
          <a:xfrm>
            <a:off x="505578" y="1449837"/>
            <a:ext cx="11394904" cy="4685249"/>
          </a:xfrm>
        </p:spPr>
        <p:txBody>
          <a:bodyPr/>
          <a:lstStyle/>
          <a:p>
            <a:r>
              <a:rPr lang="de-DE" sz="2000" dirty="0"/>
              <a:t>Alle Bürger und Bürgerinnen haben die </a:t>
            </a:r>
            <a:r>
              <a:rPr lang="de-DE" sz="2000" b="1" dirty="0"/>
              <a:t>Möglichkeit</a:t>
            </a:r>
            <a:r>
              <a:rPr lang="de-DE" sz="2000" dirty="0"/>
              <a:t> zur aktiven Mitarbeit an der Entwicklung der Stadt: </a:t>
            </a:r>
            <a:r>
              <a:rPr lang="de-DE" sz="2000" b="1" dirty="0"/>
              <a:t>Bürger gestalten </a:t>
            </a:r>
            <a:r>
              <a:rPr lang="de-DE" sz="2000" dirty="0"/>
              <a:t>konstruktiv und proaktiv Geschicke der Stadt mit</a:t>
            </a:r>
          </a:p>
          <a:p>
            <a:pPr marL="0" indent="0">
              <a:buNone/>
            </a:pPr>
            <a:endParaRPr lang="de-DE" sz="2000" dirty="0"/>
          </a:p>
          <a:p>
            <a:r>
              <a:rPr lang="de-DE" sz="2000" dirty="0"/>
              <a:t>Mehr </a:t>
            </a:r>
            <a:r>
              <a:rPr lang="de-DE" sz="2000" b="1" dirty="0"/>
              <a:t>Wissen, Information und Daten </a:t>
            </a:r>
            <a:r>
              <a:rPr lang="de-DE" sz="2000" dirty="0"/>
              <a:t>als Basis für Entscheidungen des Gemeinderats und der Arbeit der Verwaltung generieren</a:t>
            </a:r>
          </a:p>
          <a:p>
            <a:pPr marL="0" indent="0">
              <a:buNone/>
            </a:pPr>
            <a:endParaRPr lang="de-DE" sz="2000" dirty="0"/>
          </a:p>
          <a:p>
            <a:r>
              <a:rPr lang="de-DE" sz="2000" b="1" dirty="0"/>
              <a:t>Sichten</a:t>
            </a:r>
            <a:r>
              <a:rPr lang="de-DE" sz="2000" dirty="0"/>
              <a:t> verschiedener Anspruchsgruppen (Stakeholder) in Entscheidungsprozesse transparent, </a:t>
            </a:r>
            <a:r>
              <a:rPr lang="de-DE" sz="2000" b="1" dirty="0"/>
              <a:t>frühzeitig</a:t>
            </a:r>
            <a:r>
              <a:rPr lang="de-DE" sz="2000" dirty="0"/>
              <a:t> und reflektiert einfließen lassen</a:t>
            </a:r>
          </a:p>
          <a:p>
            <a:pPr marL="0" indent="0">
              <a:buNone/>
            </a:pPr>
            <a:endParaRPr lang="de-DE" sz="2000" dirty="0"/>
          </a:p>
          <a:p>
            <a:r>
              <a:rPr lang="de-DE" sz="2000" dirty="0"/>
              <a:t>Gemeinsames </a:t>
            </a:r>
            <a:r>
              <a:rPr lang="de-DE" sz="2000" b="1" dirty="0"/>
              <a:t>Zielverständnis </a:t>
            </a:r>
            <a:r>
              <a:rPr lang="de-DE" sz="2000" dirty="0"/>
              <a:t>und Entwicklungsziele </a:t>
            </a:r>
            <a:r>
              <a:rPr lang="de-DE" sz="2000" dirty="0">
                <a:sym typeface="Wingdings" panose="05000000000000000000" pitchFamily="2" charset="2"/>
              </a:rPr>
              <a:t> Geschwindigkeit in der Umsetzung erhöhen !!!</a:t>
            </a:r>
          </a:p>
          <a:p>
            <a:pPr marL="0" indent="0">
              <a:buNone/>
            </a:pPr>
            <a:endParaRPr lang="de-DE" sz="2000" dirty="0"/>
          </a:p>
          <a:p>
            <a:r>
              <a:rPr lang="de-DE" sz="2000" dirty="0"/>
              <a:t>Überwinden von eingefahrenen Denkschienen</a:t>
            </a:r>
          </a:p>
          <a:p>
            <a:endParaRPr lang="de-DE" sz="2000" dirty="0"/>
          </a:p>
          <a:p>
            <a:r>
              <a:rPr lang="de-DE" sz="2000" dirty="0"/>
              <a:t>Schaffen eines Rahmens zu </a:t>
            </a:r>
            <a:r>
              <a:rPr lang="de-DE" sz="2000" b="1" dirty="0"/>
              <a:t>vertrauensvoller Zusammenarbeit </a:t>
            </a:r>
          </a:p>
        </p:txBody>
      </p:sp>
      <p:sp>
        <p:nvSpPr>
          <p:cNvPr id="3" name="Datumsplatzhalter 2">
            <a:extLst>
              <a:ext uri="{FF2B5EF4-FFF2-40B4-BE49-F238E27FC236}">
                <a16:creationId xmlns:a16="http://schemas.microsoft.com/office/drawing/2014/main" id="{6AAC8E59-E969-4950-B906-D068B11F93C2}"/>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263A447D-5227-433A-BAE9-58230955CBDF}"/>
              </a:ext>
            </a:extLst>
          </p:cNvPr>
          <p:cNvSpPr>
            <a:spLocks noGrp="1"/>
          </p:cNvSpPr>
          <p:nvPr>
            <p:ph type="sldNum" sz="quarter" idx="16"/>
          </p:nvPr>
        </p:nvSpPr>
        <p:spPr/>
        <p:txBody>
          <a:bodyPr/>
          <a:lstStyle/>
          <a:p>
            <a:fld id="{61696EC4-B4CF-4701-AD06-A8439D6D8E12}" type="slidenum">
              <a:rPr lang="en-US" smtClean="0"/>
              <a:pPr/>
              <a:t>3</a:t>
            </a:fld>
            <a:endParaRPr lang="en-US" dirty="0"/>
          </a:p>
        </p:txBody>
      </p:sp>
      <p:sp>
        <p:nvSpPr>
          <p:cNvPr id="5" name="Textplatzhalter 4">
            <a:extLst>
              <a:ext uri="{FF2B5EF4-FFF2-40B4-BE49-F238E27FC236}">
                <a16:creationId xmlns:a16="http://schemas.microsoft.com/office/drawing/2014/main" id="{8FF3A1DC-BE06-4F91-B4FC-C6DB6E612217}"/>
              </a:ext>
            </a:extLst>
          </p:cNvPr>
          <p:cNvSpPr>
            <a:spLocks noGrp="1"/>
          </p:cNvSpPr>
          <p:nvPr>
            <p:ph type="body" sz="quarter" idx="13"/>
          </p:nvPr>
        </p:nvSpPr>
        <p:spPr/>
        <p:txBody>
          <a:bodyPr/>
          <a:lstStyle/>
          <a:p>
            <a:r>
              <a:rPr lang="de-DE" dirty="0"/>
              <a:t>Was soll damit erreicht werden?</a:t>
            </a:r>
          </a:p>
        </p:txBody>
      </p:sp>
      <p:sp>
        <p:nvSpPr>
          <p:cNvPr id="6" name="Titel 5">
            <a:extLst>
              <a:ext uri="{FF2B5EF4-FFF2-40B4-BE49-F238E27FC236}">
                <a16:creationId xmlns:a16="http://schemas.microsoft.com/office/drawing/2014/main" id="{6B3D8998-BC7F-4832-8C88-E29B9C18D5F4}"/>
              </a:ext>
            </a:extLst>
          </p:cNvPr>
          <p:cNvSpPr>
            <a:spLocks noGrp="1"/>
          </p:cNvSpPr>
          <p:nvPr>
            <p:ph type="title"/>
          </p:nvPr>
        </p:nvSpPr>
        <p:spPr/>
        <p:txBody>
          <a:bodyPr/>
          <a:lstStyle/>
          <a:p>
            <a:r>
              <a:rPr lang="de-DE" sz="2400" dirty="0">
                <a:highlight>
                  <a:srgbClr val="00FF00"/>
                </a:highlight>
              </a:rPr>
              <a:t>Ziele</a:t>
            </a:r>
            <a:r>
              <a:rPr lang="de-DE" sz="2400" dirty="0"/>
              <a:t> Beteiligungsmodell</a:t>
            </a:r>
          </a:p>
        </p:txBody>
      </p:sp>
    </p:spTree>
    <p:extLst>
      <p:ext uri="{BB962C8B-B14F-4D97-AF65-F5344CB8AC3E}">
        <p14:creationId xmlns:p14="http://schemas.microsoft.com/office/powerpoint/2010/main" val="300312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A3681CE-8301-45B8-9387-74B99A6C1E02}"/>
              </a:ext>
            </a:extLst>
          </p:cNvPr>
          <p:cNvSpPr>
            <a:spLocks noGrp="1"/>
          </p:cNvSpPr>
          <p:nvPr>
            <p:ph idx="1"/>
          </p:nvPr>
        </p:nvSpPr>
        <p:spPr>
          <a:xfrm>
            <a:off x="535117" y="1644563"/>
            <a:ext cx="11121767" cy="4685249"/>
          </a:xfrm>
        </p:spPr>
        <p:txBody>
          <a:bodyPr/>
          <a:lstStyle/>
          <a:p>
            <a:r>
              <a:rPr lang="de-DE" sz="2000" dirty="0"/>
              <a:t>Kein Ersatz für rechtlich vorgegebene Verfahren</a:t>
            </a:r>
          </a:p>
          <a:p>
            <a:pPr marL="0" indent="0">
              <a:buNone/>
            </a:pPr>
            <a:endParaRPr lang="de-DE" sz="2000" dirty="0"/>
          </a:p>
          <a:p>
            <a:r>
              <a:rPr lang="de-DE" sz="2000" dirty="0"/>
              <a:t>Nicht noch ein weiteres Korrektiv-Element</a:t>
            </a:r>
          </a:p>
          <a:p>
            <a:pPr marL="0" indent="0">
              <a:buNone/>
            </a:pPr>
            <a:endParaRPr lang="de-DE" sz="2000" dirty="0"/>
          </a:p>
          <a:p>
            <a:r>
              <a:rPr lang="de-DE" sz="2000" dirty="0"/>
              <a:t>Keine Stimmungs- und Meckerplattform</a:t>
            </a:r>
          </a:p>
          <a:p>
            <a:pPr marL="0" indent="0">
              <a:buNone/>
            </a:pPr>
            <a:endParaRPr lang="de-DE" sz="2000" dirty="0"/>
          </a:p>
          <a:p>
            <a:r>
              <a:rPr lang="de-DE" sz="2000" dirty="0"/>
              <a:t>Kein Instrument irgendeiner Gruppierung</a:t>
            </a:r>
          </a:p>
        </p:txBody>
      </p:sp>
      <p:sp>
        <p:nvSpPr>
          <p:cNvPr id="3" name="Datumsplatzhalter 2">
            <a:extLst>
              <a:ext uri="{FF2B5EF4-FFF2-40B4-BE49-F238E27FC236}">
                <a16:creationId xmlns:a16="http://schemas.microsoft.com/office/drawing/2014/main" id="{6AAC8E59-E969-4950-B906-D068B11F93C2}"/>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263A447D-5227-433A-BAE9-58230955CBDF}"/>
              </a:ext>
            </a:extLst>
          </p:cNvPr>
          <p:cNvSpPr>
            <a:spLocks noGrp="1"/>
          </p:cNvSpPr>
          <p:nvPr>
            <p:ph type="sldNum" sz="quarter" idx="16"/>
          </p:nvPr>
        </p:nvSpPr>
        <p:spPr/>
        <p:txBody>
          <a:bodyPr/>
          <a:lstStyle/>
          <a:p>
            <a:fld id="{61696EC4-B4CF-4701-AD06-A8439D6D8E12}" type="slidenum">
              <a:rPr lang="en-US" smtClean="0"/>
              <a:pPr/>
              <a:t>4</a:t>
            </a:fld>
            <a:endParaRPr lang="en-US" dirty="0"/>
          </a:p>
        </p:txBody>
      </p:sp>
      <p:sp>
        <p:nvSpPr>
          <p:cNvPr id="5" name="Textplatzhalter 4">
            <a:extLst>
              <a:ext uri="{FF2B5EF4-FFF2-40B4-BE49-F238E27FC236}">
                <a16:creationId xmlns:a16="http://schemas.microsoft.com/office/drawing/2014/main" id="{8FF3A1DC-BE06-4F91-B4FC-C6DB6E612217}"/>
              </a:ext>
            </a:extLst>
          </p:cNvPr>
          <p:cNvSpPr>
            <a:spLocks noGrp="1"/>
          </p:cNvSpPr>
          <p:nvPr>
            <p:ph type="body" sz="quarter" idx="13"/>
          </p:nvPr>
        </p:nvSpPr>
        <p:spPr/>
        <p:txBody>
          <a:bodyPr/>
          <a:lstStyle/>
          <a:p>
            <a:r>
              <a:rPr lang="de-DE" dirty="0"/>
              <a:t>Was soll damit </a:t>
            </a:r>
            <a:r>
              <a:rPr lang="de-DE" dirty="0">
                <a:solidFill>
                  <a:srgbClr val="FF0000"/>
                </a:solidFill>
              </a:rPr>
              <a:t>NICHT</a:t>
            </a:r>
            <a:r>
              <a:rPr lang="de-DE" dirty="0"/>
              <a:t> erreicht werden?</a:t>
            </a:r>
          </a:p>
        </p:txBody>
      </p:sp>
      <p:sp>
        <p:nvSpPr>
          <p:cNvPr id="6" name="Titel 5">
            <a:extLst>
              <a:ext uri="{FF2B5EF4-FFF2-40B4-BE49-F238E27FC236}">
                <a16:creationId xmlns:a16="http://schemas.microsoft.com/office/drawing/2014/main" id="{6B3D8998-BC7F-4832-8C88-E29B9C18D5F4}"/>
              </a:ext>
            </a:extLst>
          </p:cNvPr>
          <p:cNvSpPr>
            <a:spLocks noGrp="1"/>
          </p:cNvSpPr>
          <p:nvPr>
            <p:ph type="title"/>
          </p:nvPr>
        </p:nvSpPr>
        <p:spPr/>
        <p:txBody>
          <a:bodyPr/>
          <a:lstStyle/>
          <a:p>
            <a:r>
              <a:rPr lang="de-DE" sz="2400" dirty="0">
                <a:solidFill>
                  <a:schemeClr val="bg1">
                    <a:lumMod val="95000"/>
                  </a:schemeClr>
                </a:solidFill>
                <a:highlight>
                  <a:srgbClr val="FF0000"/>
                </a:highlight>
              </a:rPr>
              <a:t>NICHT-Ziele</a:t>
            </a:r>
            <a:r>
              <a:rPr lang="de-DE" sz="2400" dirty="0"/>
              <a:t> Beteiligungsmodells</a:t>
            </a:r>
          </a:p>
        </p:txBody>
      </p:sp>
    </p:spTree>
    <p:extLst>
      <p:ext uri="{BB962C8B-B14F-4D97-AF65-F5344CB8AC3E}">
        <p14:creationId xmlns:p14="http://schemas.microsoft.com/office/powerpoint/2010/main" val="2453457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C81F619-A3C6-47D1-AAA8-4836B4248CD8}"/>
              </a:ext>
            </a:extLst>
          </p:cNvPr>
          <p:cNvSpPr>
            <a:spLocks noGrp="1"/>
          </p:cNvSpPr>
          <p:nvPr>
            <p:ph idx="1"/>
          </p:nvPr>
        </p:nvSpPr>
        <p:spPr/>
        <p:txBody>
          <a:bodyPr/>
          <a:lstStyle/>
          <a:p>
            <a:pPr marL="514350" indent="-514350">
              <a:buFont typeface="+mj-lt"/>
              <a:buAutoNum type="arabicPeriod"/>
            </a:pPr>
            <a:r>
              <a:rPr lang="de-DE" dirty="0"/>
              <a:t>Bedeutung Bürgerversammlung – Warum findet diese statt?</a:t>
            </a:r>
          </a:p>
          <a:p>
            <a:pPr marL="514350" indent="-514350">
              <a:buFont typeface="+mj-lt"/>
              <a:buAutoNum type="arabicPeriod"/>
            </a:pPr>
            <a:r>
              <a:rPr lang="de-DE" dirty="0"/>
              <a:t>Bürgerbeteiligungssatzung Stand 03/2024: Umsetzungsstatus</a:t>
            </a:r>
          </a:p>
          <a:p>
            <a:pPr marL="514350" indent="-514350">
              <a:buFont typeface="+mj-lt"/>
              <a:buAutoNum type="arabicPeriod"/>
            </a:pPr>
            <a:r>
              <a:rPr lang="de-DE" dirty="0"/>
              <a:t>Strategieentwicklung: Warum ist das wichtig und was soll damit erreicht werden?</a:t>
            </a:r>
          </a:p>
          <a:p>
            <a:pPr marL="514350" indent="-514350">
              <a:buFont typeface="+mj-lt"/>
              <a:buAutoNum type="arabicPeriod"/>
            </a:pPr>
            <a:r>
              <a:rPr lang="de-DE" dirty="0"/>
              <a:t>Status Einzelprojekte mit Bürgerbeteiligung nach Satzung</a:t>
            </a:r>
          </a:p>
          <a:p>
            <a:pPr marL="514350" indent="-514350">
              <a:buFont typeface="+mj-lt"/>
              <a:buAutoNum type="arabicPeriod"/>
            </a:pPr>
            <a:r>
              <a:rPr lang="de-DE" dirty="0"/>
              <a:t>Wie kann ich als Bürger aktiv teilnehmen?</a:t>
            </a:r>
          </a:p>
          <a:p>
            <a:pPr marL="514350" indent="-514350">
              <a:buFont typeface="+mj-lt"/>
              <a:buAutoNum type="arabicPeriod"/>
            </a:pPr>
            <a:r>
              <a:rPr lang="de-DE" dirty="0"/>
              <a:t>Entwicklung Handlungsfeld Kommunikation</a:t>
            </a:r>
          </a:p>
          <a:p>
            <a:pPr marL="514350" indent="-514350">
              <a:buFont typeface="+mj-lt"/>
              <a:buAutoNum type="arabicPeriod"/>
            </a:pPr>
            <a:r>
              <a:rPr lang="de-DE" dirty="0"/>
              <a:t>Leitlinien „Bürgerbeteiligung“</a:t>
            </a:r>
          </a:p>
          <a:p>
            <a:pPr marL="514350" indent="-514350">
              <a:buFont typeface="+mj-lt"/>
              <a:buAutoNum type="arabicPeriod"/>
            </a:pPr>
            <a:r>
              <a:rPr lang="de-DE" dirty="0"/>
              <a:t>Sonstiges / Fragen und Diskussion</a:t>
            </a:r>
          </a:p>
        </p:txBody>
      </p:sp>
      <p:sp>
        <p:nvSpPr>
          <p:cNvPr id="3" name="Datumsplatzhalter 2">
            <a:extLst>
              <a:ext uri="{FF2B5EF4-FFF2-40B4-BE49-F238E27FC236}">
                <a16:creationId xmlns:a16="http://schemas.microsoft.com/office/drawing/2014/main" id="{B30A2AC6-263F-48AD-8247-4069600D88F4}"/>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5E4818D0-27D1-476E-96CB-22F6AD8F5232}"/>
              </a:ext>
            </a:extLst>
          </p:cNvPr>
          <p:cNvSpPr>
            <a:spLocks noGrp="1"/>
          </p:cNvSpPr>
          <p:nvPr>
            <p:ph type="sldNum" sz="quarter" idx="16"/>
          </p:nvPr>
        </p:nvSpPr>
        <p:spPr/>
        <p:txBody>
          <a:bodyPr/>
          <a:lstStyle/>
          <a:p>
            <a:fld id="{61696EC4-B4CF-4701-AD06-A8439D6D8E12}" type="slidenum">
              <a:rPr lang="en-US" smtClean="0"/>
              <a:pPr/>
              <a:t>5</a:t>
            </a:fld>
            <a:endParaRPr lang="en-US" dirty="0"/>
          </a:p>
        </p:txBody>
      </p:sp>
      <p:sp>
        <p:nvSpPr>
          <p:cNvPr id="5" name="Textplatzhalter 4">
            <a:extLst>
              <a:ext uri="{FF2B5EF4-FFF2-40B4-BE49-F238E27FC236}">
                <a16:creationId xmlns:a16="http://schemas.microsoft.com/office/drawing/2014/main" id="{F60EFF37-13D4-4B2A-8BA8-0903B229FC92}"/>
              </a:ext>
            </a:extLst>
          </p:cNvPr>
          <p:cNvSpPr>
            <a:spLocks noGrp="1"/>
          </p:cNvSpPr>
          <p:nvPr>
            <p:ph type="body" sz="quarter" idx="13"/>
          </p:nvPr>
        </p:nvSpPr>
        <p:spPr/>
        <p:txBody>
          <a:bodyPr/>
          <a:lstStyle/>
          <a:p>
            <a:r>
              <a:rPr lang="de-DE" dirty="0"/>
              <a:t>Inhalte</a:t>
            </a:r>
          </a:p>
        </p:txBody>
      </p:sp>
      <p:sp>
        <p:nvSpPr>
          <p:cNvPr id="6" name="Titel 5">
            <a:extLst>
              <a:ext uri="{FF2B5EF4-FFF2-40B4-BE49-F238E27FC236}">
                <a16:creationId xmlns:a16="http://schemas.microsoft.com/office/drawing/2014/main" id="{C61DE1B2-555C-481E-A76A-97F76C64DBCC}"/>
              </a:ext>
            </a:extLst>
          </p:cNvPr>
          <p:cNvSpPr>
            <a:spLocks noGrp="1"/>
          </p:cNvSpPr>
          <p:nvPr>
            <p:ph type="title"/>
          </p:nvPr>
        </p:nvSpPr>
        <p:spPr/>
        <p:txBody>
          <a:bodyPr/>
          <a:lstStyle/>
          <a:p>
            <a:r>
              <a:rPr lang="de-DE" dirty="0"/>
              <a:t>Bürgerversammlung 2025</a:t>
            </a:r>
          </a:p>
        </p:txBody>
      </p:sp>
    </p:spTree>
    <p:extLst>
      <p:ext uri="{BB962C8B-B14F-4D97-AF65-F5344CB8AC3E}">
        <p14:creationId xmlns:p14="http://schemas.microsoft.com/office/powerpoint/2010/main" val="17852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C81F619-A3C6-47D1-AAA8-4836B4248CD8}"/>
              </a:ext>
            </a:extLst>
          </p:cNvPr>
          <p:cNvSpPr>
            <a:spLocks noGrp="1"/>
          </p:cNvSpPr>
          <p:nvPr>
            <p:ph idx="1"/>
          </p:nvPr>
        </p:nvSpPr>
        <p:spPr/>
        <p:txBody>
          <a:bodyPr/>
          <a:lstStyle/>
          <a:p>
            <a:pPr marL="514350" indent="-514350">
              <a:buFont typeface="+mj-lt"/>
              <a:buAutoNum type="arabicPeriod"/>
            </a:pPr>
            <a:r>
              <a:rPr lang="de-DE" b="1" dirty="0">
                <a:solidFill>
                  <a:schemeClr val="tx2"/>
                </a:solidFill>
              </a:rPr>
              <a:t>Bedeutung Bürgerversammlung – Warum findet diese statt?</a:t>
            </a:r>
          </a:p>
          <a:p>
            <a:pPr marL="514350" indent="-514350">
              <a:buFont typeface="+mj-lt"/>
              <a:buAutoNum type="arabicPeriod"/>
            </a:pPr>
            <a:r>
              <a:rPr lang="de-DE" dirty="0"/>
              <a:t>Bürgerbeteiligungssatzung Stand 03/2024: Umsetzungsstatus</a:t>
            </a:r>
          </a:p>
          <a:p>
            <a:pPr marL="514350" indent="-514350">
              <a:buFont typeface="+mj-lt"/>
              <a:buAutoNum type="arabicPeriod"/>
            </a:pPr>
            <a:r>
              <a:rPr lang="de-DE" dirty="0"/>
              <a:t>Strategieentwicklung: Warum ist das wichtig und was soll damit erreicht werden?</a:t>
            </a:r>
          </a:p>
          <a:p>
            <a:pPr marL="514350" indent="-514350">
              <a:buFont typeface="+mj-lt"/>
              <a:buAutoNum type="arabicPeriod"/>
            </a:pPr>
            <a:r>
              <a:rPr lang="de-DE" dirty="0"/>
              <a:t>Status Einzelprojekte mit Bürgerbeteiligung nach Satzung</a:t>
            </a:r>
          </a:p>
          <a:p>
            <a:pPr marL="514350" indent="-514350">
              <a:buFont typeface="+mj-lt"/>
              <a:buAutoNum type="arabicPeriod"/>
            </a:pPr>
            <a:r>
              <a:rPr lang="de-DE" dirty="0"/>
              <a:t>Wie kann ich als Bürger/in aktiv teilnehmen?</a:t>
            </a:r>
          </a:p>
          <a:p>
            <a:pPr marL="514350" indent="-514350">
              <a:buFont typeface="+mj-lt"/>
              <a:buAutoNum type="arabicPeriod"/>
            </a:pPr>
            <a:r>
              <a:rPr lang="de-DE" dirty="0"/>
              <a:t>Entwicklung Handlungsfeld Kommunikation</a:t>
            </a:r>
          </a:p>
          <a:p>
            <a:pPr marL="514350" indent="-514350">
              <a:buFont typeface="+mj-lt"/>
              <a:buAutoNum type="arabicPeriod"/>
            </a:pPr>
            <a:r>
              <a:rPr lang="de-DE" dirty="0"/>
              <a:t>Leitlinien „Bürgerbeteiligung“</a:t>
            </a:r>
          </a:p>
          <a:p>
            <a:pPr marL="514350" indent="-514350">
              <a:buFont typeface="+mj-lt"/>
              <a:buAutoNum type="arabicPeriod"/>
            </a:pPr>
            <a:r>
              <a:rPr lang="de-DE" dirty="0"/>
              <a:t>Sonstiges / Fragen und Diskussion</a:t>
            </a:r>
          </a:p>
        </p:txBody>
      </p:sp>
      <p:sp>
        <p:nvSpPr>
          <p:cNvPr id="3" name="Datumsplatzhalter 2">
            <a:extLst>
              <a:ext uri="{FF2B5EF4-FFF2-40B4-BE49-F238E27FC236}">
                <a16:creationId xmlns:a16="http://schemas.microsoft.com/office/drawing/2014/main" id="{B30A2AC6-263F-48AD-8247-4069600D88F4}"/>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5E4818D0-27D1-476E-96CB-22F6AD8F5232}"/>
              </a:ext>
            </a:extLst>
          </p:cNvPr>
          <p:cNvSpPr>
            <a:spLocks noGrp="1"/>
          </p:cNvSpPr>
          <p:nvPr>
            <p:ph type="sldNum" sz="quarter" idx="16"/>
          </p:nvPr>
        </p:nvSpPr>
        <p:spPr/>
        <p:txBody>
          <a:bodyPr/>
          <a:lstStyle/>
          <a:p>
            <a:fld id="{61696EC4-B4CF-4701-AD06-A8439D6D8E12}" type="slidenum">
              <a:rPr lang="en-US" smtClean="0"/>
              <a:pPr/>
              <a:t>6</a:t>
            </a:fld>
            <a:endParaRPr lang="en-US" dirty="0"/>
          </a:p>
        </p:txBody>
      </p:sp>
      <p:sp>
        <p:nvSpPr>
          <p:cNvPr id="5" name="Textplatzhalter 4">
            <a:extLst>
              <a:ext uri="{FF2B5EF4-FFF2-40B4-BE49-F238E27FC236}">
                <a16:creationId xmlns:a16="http://schemas.microsoft.com/office/drawing/2014/main" id="{F60EFF37-13D4-4B2A-8BA8-0903B229FC92}"/>
              </a:ext>
            </a:extLst>
          </p:cNvPr>
          <p:cNvSpPr>
            <a:spLocks noGrp="1"/>
          </p:cNvSpPr>
          <p:nvPr>
            <p:ph type="body" sz="quarter" idx="13"/>
          </p:nvPr>
        </p:nvSpPr>
        <p:spPr/>
        <p:txBody>
          <a:bodyPr/>
          <a:lstStyle/>
          <a:p>
            <a:r>
              <a:rPr lang="de-DE" dirty="0"/>
              <a:t>Inhalte</a:t>
            </a:r>
          </a:p>
        </p:txBody>
      </p:sp>
      <p:sp>
        <p:nvSpPr>
          <p:cNvPr id="6" name="Titel 5">
            <a:extLst>
              <a:ext uri="{FF2B5EF4-FFF2-40B4-BE49-F238E27FC236}">
                <a16:creationId xmlns:a16="http://schemas.microsoft.com/office/drawing/2014/main" id="{C61DE1B2-555C-481E-A76A-97F76C64DBCC}"/>
              </a:ext>
            </a:extLst>
          </p:cNvPr>
          <p:cNvSpPr>
            <a:spLocks noGrp="1"/>
          </p:cNvSpPr>
          <p:nvPr>
            <p:ph type="title"/>
          </p:nvPr>
        </p:nvSpPr>
        <p:spPr/>
        <p:txBody>
          <a:bodyPr/>
          <a:lstStyle/>
          <a:p>
            <a:r>
              <a:rPr lang="de-DE" dirty="0"/>
              <a:t>Bürgerversammlung 2025</a:t>
            </a:r>
          </a:p>
        </p:txBody>
      </p:sp>
    </p:spTree>
    <p:extLst>
      <p:ext uri="{BB962C8B-B14F-4D97-AF65-F5344CB8AC3E}">
        <p14:creationId xmlns:p14="http://schemas.microsoft.com/office/powerpoint/2010/main" val="2883969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42EEC43A-1E8F-4095-9F77-064D888B0CE4}"/>
              </a:ext>
            </a:extLst>
          </p:cNvPr>
          <p:cNvSpPr>
            <a:spLocks noGrp="1"/>
          </p:cNvSpPr>
          <p:nvPr>
            <p:ph idx="1"/>
          </p:nvPr>
        </p:nvSpPr>
        <p:spPr>
          <a:xfrm>
            <a:off x="522000" y="1449837"/>
            <a:ext cx="6150943" cy="4685248"/>
          </a:xfrm>
        </p:spPr>
        <p:txBody>
          <a:bodyPr/>
          <a:lstStyle/>
          <a:p>
            <a:r>
              <a:rPr lang="de-DE" sz="2000" dirty="0"/>
              <a:t>Bericht an alle Bürger über Planungen der Stadtverwaltung und des Gemeinderates</a:t>
            </a:r>
          </a:p>
          <a:p>
            <a:endParaRPr lang="de-DE" sz="2000" dirty="0"/>
          </a:p>
          <a:p>
            <a:r>
              <a:rPr lang="de-DE" sz="2000" dirty="0"/>
              <a:t>Status und Anpassungen in Stadtentwicklungsstrategie kommunizieren</a:t>
            </a:r>
          </a:p>
          <a:p>
            <a:pPr marL="0" indent="0">
              <a:buNone/>
            </a:pPr>
            <a:endParaRPr lang="de-DE" sz="2000" dirty="0"/>
          </a:p>
          <a:p>
            <a:r>
              <a:rPr lang="de-DE" sz="2000" dirty="0"/>
              <a:t>Frühzeitig auf anstehende Vorhaben und Projekte hinweisen und Bürger frühzeitig einbinden</a:t>
            </a:r>
          </a:p>
          <a:p>
            <a:endParaRPr lang="de-DE" sz="2000" dirty="0"/>
          </a:p>
          <a:p>
            <a:r>
              <a:rPr lang="de-DE" sz="2000" dirty="0"/>
              <a:t>Diskussionen über grundlegende Entscheidungen zu einem Zeitpunkt ermöglichen, zu dem noch keine Entscheidung gefallen ist</a:t>
            </a:r>
          </a:p>
          <a:p>
            <a:endParaRPr lang="de-DE" sz="2000" dirty="0"/>
          </a:p>
          <a:p>
            <a:pPr marL="0" indent="0">
              <a:buNone/>
            </a:pPr>
            <a:r>
              <a:rPr lang="de-DE" sz="2000" dirty="0">
                <a:sym typeface="Wingdings" panose="05000000000000000000" pitchFamily="2" charset="2"/>
              </a:rPr>
              <a:t> Grundlage für l</a:t>
            </a:r>
            <a:r>
              <a:rPr lang="de-DE" sz="2000" dirty="0"/>
              <a:t>angfristig wirksame Strategie gemeinsam mit Bürgerschaft entwickeln und pflegen</a:t>
            </a:r>
          </a:p>
        </p:txBody>
      </p:sp>
      <p:sp>
        <p:nvSpPr>
          <p:cNvPr id="3" name="Datumsplatzhalter 2">
            <a:extLst>
              <a:ext uri="{FF2B5EF4-FFF2-40B4-BE49-F238E27FC236}">
                <a16:creationId xmlns:a16="http://schemas.microsoft.com/office/drawing/2014/main" id="{52CA42EB-C826-4D25-839B-29762E6DDEEF}"/>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65571A2E-E6DF-44D7-AD5A-AE670EE62613}"/>
              </a:ext>
            </a:extLst>
          </p:cNvPr>
          <p:cNvSpPr>
            <a:spLocks noGrp="1"/>
          </p:cNvSpPr>
          <p:nvPr>
            <p:ph type="sldNum" sz="quarter" idx="16"/>
          </p:nvPr>
        </p:nvSpPr>
        <p:spPr/>
        <p:txBody>
          <a:bodyPr/>
          <a:lstStyle/>
          <a:p>
            <a:fld id="{61696EC4-B4CF-4701-AD06-A8439D6D8E12}" type="slidenum">
              <a:rPr lang="en-US" smtClean="0"/>
              <a:pPr/>
              <a:t>7</a:t>
            </a:fld>
            <a:endParaRPr lang="en-US" dirty="0"/>
          </a:p>
        </p:txBody>
      </p:sp>
      <p:sp>
        <p:nvSpPr>
          <p:cNvPr id="5" name="Textplatzhalter 4">
            <a:extLst>
              <a:ext uri="{FF2B5EF4-FFF2-40B4-BE49-F238E27FC236}">
                <a16:creationId xmlns:a16="http://schemas.microsoft.com/office/drawing/2014/main" id="{10C6A0CC-9C03-4F1C-902D-2960A3B17629}"/>
              </a:ext>
            </a:extLst>
          </p:cNvPr>
          <p:cNvSpPr>
            <a:spLocks noGrp="1"/>
          </p:cNvSpPr>
          <p:nvPr>
            <p:ph type="body" sz="quarter" idx="13"/>
          </p:nvPr>
        </p:nvSpPr>
        <p:spPr/>
        <p:txBody>
          <a:bodyPr/>
          <a:lstStyle/>
          <a:p>
            <a:r>
              <a:rPr lang="de-DE" dirty="0"/>
              <a:t>Regelmäßige Veranstaltung nach Satzung</a:t>
            </a:r>
          </a:p>
        </p:txBody>
      </p:sp>
      <p:sp>
        <p:nvSpPr>
          <p:cNvPr id="6" name="Titel 5">
            <a:extLst>
              <a:ext uri="{FF2B5EF4-FFF2-40B4-BE49-F238E27FC236}">
                <a16:creationId xmlns:a16="http://schemas.microsoft.com/office/drawing/2014/main" id="{7CC1A70D-1BBC-4934-8660-6E47EF1DA4C3}"/>
              </a:ext>
            </a:extLst>
          </p:cNvPr>
          <p:cNvSpPr>
            <a:spLocks noGrp="1"/>
          </p:cNvSpPr>
          <p:nvPr>
            <p:ph type="title"/>
          </p:nvPr>
        </p:nvSpPr>
        <p:spPr/>
        <p:txBody>
          <a:bodyPr/>
          <a:lstStyle/>
          <a:p>
            <a:r>
              <a:rPr lang="de-DE" sz="2400" dirty="0"/>
              <a:t>Bedeutung Bürgerversammlung – Warum findet diese statt?</a:t>
            </a:r>
          </a:p>
        </p:txBody>
      </p:sp>
      <p:pic>
        <p:nvPicPr>
          <p:cNvPr id="7" name="Inhaltsplatzhalter 11" descr="Ein Bild, das Text, Reihe, Diagramm, Screenshot enthält.&#10;&#10;Automatisch generierte Beschreibung">
            <a:extLst>
              <a:ext uri="{FF2B5EF4-FFF2-40B4-BE49-F238E27FC236}">
                <a16:creationId xmlns:a16="http://schemas.microsoft.com/office/drawing/2014/main" id="{30E951D4-6494-4ADC-A08C-90B9ED447366}"/>
              </a:ext>
            </a:extLst>
          </p:cNvPr>
          <p:cNvPicPr>
            <a:picLocks noChangeAspect="1"/>
          </p:cNvPicPr>
          <p:nvPr/>
        </p:nvPicPr>
        <p:blipFill>
          <a:blip r:embed="rId2"/>
          <a:stretch>
            <a:fillRect/>
          </a:stretch>
        </p:blipFill>
        <p:spPr>
          <a:xfrm>
            <a:off x="6512373" y="1712871"/>
            <a:ext cx="5327545" cy="3919793"/>
          </a:xfrm>
          <a:prstGeom prst="rect">
            <a:avLst/>
          </a:prstGeom>
        </p:spPr>
      </p:pic>
      <p:sp>
        <p:nvSpPr>
          <p:cNvPr id="8" name="Pfeil: nach links 7">
            <a:extLst>
              <a:ext uri="{FF2B5EF4-FFF2-40B4-BE49-F238E27FC236}">
                <a16:creationId xmlns:a16="http://schemas.microsoft.com/office/drawing/2014/main" id="{0F43A1ED-913C-40BB-9F98-CDD62CB120AB}"/>
              </a:ext>
            </a:extLst>
          </p:cNvPr>
          <p:cNvSpPr/>
          <p:nvPr/>
        </p:nvSpPr>
        <p:spPr>
          <a:xfrm>
            <a:off x="7307463" y="5487367"/>
            <a:ext cx="3737365" cy="528189"/>
          </a:xfrm>
          <a:prstGeom prst="leftArrow">
            <a:avLst>
              <a:gd name="adj1" fmla="val 50000"/>
              <a:gd name="adj2" fmla="val 1166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t>Bürger früh einbinden</a:t>
            </a:r>
          </a:p>
        </p:txBody>
      </p:sp>
    </p:spTree>
    <p:extLst>
      <p:ext uri="{BB962C8B-B14F-4D97-AF65-F5344CB8AC3E}">
        <p14:creationId xmlns:p14="http://schemas.microsoft.com/office/powerpoint/2010/main" val="830109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C81F619-A3C6-47D1-AAA8-4836B4248CD8}"/>
              </a:ext>
            </a:extLst>
          </p:cNvPr>
          <p:cNvSpPr>
            <a:spLocks noGrp="1"/>
          </p:cNvSpPr>
          <p:nvPr>
            <p:ph idx="1"/>
          </p:nvPr>
        </p:nvSpPr>
        <p:spPr/>
        <p:txBody>
          <a:bodyPr/>
          <a:lstStyle/>
          <a:p>
            <a:pPr marL="514350" indent="-514350">
              <a:buFont typeface="+mj-lt"/>
              <a:buAutoNum type="arabicPeriod"/>
            </a:pPr>
            <a:r>
              <a:rPr lang="de-DE" dirty="0"/>
              <a:t>Bedeutung Bürgerversammlung – Warum findet diese statt?</a:t>
            </a:r>
          </a:p>
          <a:p>
            <a:pPr marL="514350" indent="-514350">
              <a:buFont typeface="+mj-lt"/>
              <a:buAutoNum type="arabicPeriod"/>
            </a:pPr>
            <a:r>
              <a:rPr lang="de-DE" b="1" dirty="0">
                <a:solidFill>
                  <a:schemeClr val="tx2"/>
                </a:solidFill>
              </a:rPr>
              <a:t>Bürgerbeteiligungssatzung Stand 03/2024: Umsetzungsstatus</a:t>
            </a:r>
          </a:p>
          <a:p>
            <a:pPr marL="514350" indent="-514350">
              <a:buFont typeface="+mj-lt"/>
              <a:buAutoNum type="arabicPeriod"/>
            </a:pPr>
            <a:r>
              <a:rPr lang="de-DE" dirty="0"/>
              <a:t>Strategieentwicklung: Warum ist das wichtig und was soll damit erreicht werden?</a:t>
            </a:r>
          </a:p>
          <a:p>
            <a:pPr marL="514350" indent="-514350">
              <a:buFont typeface="+mj-lt"/>
              <a:buAutoNum type="arabicPeriod"/>
            </a:pPr>
            <a:r>
              <a:rPr lang="de-DE" dirty="0"/>
              <a:t>Status Einzelprojekte mit Bürgerbeteiligung nach Satzung</a:t>
            </a:r>
          </a:p>
          <a:p>
            <a:pPr marL="514350" indent="-514350">
              <a:buFont typeface="+mj-lt"/>
              <a:buAutoNum type="arabicPeriod"/>
            </a:pPr>
            <a:r>
              <a:rPr lang="de-DE" dirty="0"/>
              <a:t>Wie kann ich als Bürger/in aktiv teilnehmen?</a:t>
            </a:r>
          </a:p>
          <a:p>
            <a:pPr marL="514350" indent="-514350">
              <a:buFont typeface="+mj-lt"/>
              <a:buAutoNum type="arabicPeriod"/>
            </a:pPr>
            <a:r>
              <a:rPr lang="de-DE" dirty="0"/>
              <a:t>Entwicklung Handlungsfeld Kommunikation</a:t>
            </a:r>
          </a:p>
          <a:p>
            <a:pPr marL="514350" indent="-514350">
              <a:buFont typeface="+mj-lt"/>
              <a:buAutoNum type="arabicPeriod"/>
            </a:pPr>
            <a:r>
              <a:rPr lang="de-DE" dirty="0"/>
              <a:t>Leitlinien „Bürgerbeteiligung“</a:t>
            </a:r>
          </a:p>
          <a:p>
            <a:pPr marL="514350" indent="-514350">
              <a:buFont typeface="+mj-lt"/>
              <a:buAutoNum type="arabicPeriod"/>
            </a:pPr>
            <a:r>
              <a:rPr lang="de-DE" dirty="0"/>
              <a:t>Sonstiges / Fragen und Diskussion</a:t>
            </a:r>
          </a:p>
        </p:txBody>
      </p:sp>
      <p:sp>
        <p:nvSpPr>
          <p:cNvPr id="3" name="Datumsplatzhalter 2">
            <a:extLst>
              <a:ext uri="{FF2B5EF4-FFF2-40B4-BE49-F238E27FC236}">
                <a16:creationId xmlns:a16="http://schemas.microsoft.com/office/drawing/2014/main" id="{B30A2AC6-263F-48AD-8247-4069600D88F4}"/>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5E4818D0-27D1-476E-96CB-22F6AD8F5232}"/>
              </a:ext>
            </a:extLst>
          </p:cNvPr>
          <p:cNvSpPr>
            <a:spLocks noGrp="1"/>
          </p:cNvSpPr>
          <p:nvPr>
            <p:ph type="sldNum" sz="quarter" idx="16"/>
          </p:nvPr>
        </p:nvSpPr>
        <p:spPr/>
        <p:txBody>
          <a:bodyPr/>
          <a:lstStyle/>
          <a:p>
            <a:fld id="{61696EC4-B4CF-4701-AD06-A8439D6D8E12}" type="slidenum">
              <a:rPr lang="en-US" smtClean="0"/>
              <a:pPr/>
              <a:t>8</a:t>
            </a:fld>
            <a:endParaRPr lang="en-US" dirty="0"/>
          </a:p>
        </p:txBody>
      </p:sp>
      <p:sp>
        <p:nvSpPr>
          <p:cNvPr id="5" name="Textplatzhalter 4">
            <a:extLst>
              <a:ext uri="{FF2B5EF4-FFF2-40B4-BE49-F238E27FC236}">
                <a16:creationId xmlns:a16="http://schemas.microsoft.com/office/drawing/2014/main" id="{F60EFF37-13D4-4B2A-8BA8-0903B229FC92}"/>
              </a:ext>
            </a:extLst>
          </p:cNvPr>
          <p:cNvSpPr>
            <a:spLocks noGrp="1"/>
          </p:cNvSpPr>
          <p:nvPr>
            <p:ph type="body" sz="quarter" idx="13"/>
          </p:nvPr>
        </p:nvSpPr>
        <p:spPr/>
        <p:txBody>
          <a:bodyPr/>
          <a:lstStyle/>
          <a:p>
            <a:r>
              <a:rPr lang="de-DE" dirty="0"/>
              <a:t>Inhalte</a:t>
            </a:r>
          </a:p>
        </p:txBody>
      </p:sp>
      <p:sp>
        <p:nvSpPr>
          <p:cNvPr id="6" name="Titel 5">
            <a:extLst>
              <a:ext uri="{FF2B5EF4-FFF2-40B4-BE49-F238E27FC236}">
                <a16:creationId xmlns:a16="http://schemas.microsoft.com/office/drawing/2014/main" id="{C61DE1B2-555C-481E-A76A-97F76C64DBCC}"/>
              </a:ext>
            </a:extLst>
          </p:cNvPr>
          <p:cNvSpPr>
            <a:spLocks noGrp="1"/>
          </p:cNvSpPr>
          <p:nvPr>
            <p:ph type="title"/>
          </p:nvPr>
        </p:nvSpPr>
        <p:spPr/>
        <p:txBody>
          <a:bodyPr/>
          <a:lstStyle/>
          <a:p>
            <a:r>
              <a:rPr lang="de-DE" dirty="0"/>
              <a:t>Bürgerversammlung 2025</a:t>
            </a:r>
          </a:p>
        </p:txBody>
      </p:sp>
    </p:spTree>
    <p:extLst>
      <p:ext uri="{BB962C8B-B14F-4D97-AF65-F5344CB8AC3E}">
        <p14:creationId xmlns:p14="http://schemas.microsoft.com/office/powerpoint/2010/main" val="3404158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8C4A4E42-71DF-4463-9935-2F9CE8B5D99D}"/>
              </a:ext>
            </a:extLst>
          </p:cNvPr>
          <p:cNvSpPr>
            <a:spLocks noGrp="1"/>
          </p:cNvSpPr>
          <p:nvPr>
            <p:ph idx="1"/>
          </p:nvPr>
        </p:nvSpPr>
        <p:spPr>
          <a:xfrm>
            <a:off x="533399" y="1384737"/>
            <a:ext cx="11321143" cy="4685248"/>
          </a:xfrm>
        </p:spPr>
        <p:txBody>
          <a:bodyPr/>
          <a:lstStyle/>
          <a:p>
            <a:r>
              <a:rPr lang="de-DE" sz="2400" dirty="0"/>
              <a:t>Satzung seit März 2024 in Kraft </a:t>
            </a:r>
          </a:p>
          <a:p>
            <a:pPr marL="0" indent="0">
              <a:buNone/>
            </a:pPr>
            <a:endParaRPr lang="de-DE" sz="2400" dirty="0"/>
          </a:p>
          <a:p>
            <a:r>
              <a:rPr lang="de-DE" sz="2400" dirty="0"/>
              <a:t>Satzung regelt, dass und wie Gemeinderat über Bürgerbeteiligungsverfahren entscheiden kann. Dazu werden Empfehlungen/Stellungnahmen seitens Koordinierungsstelle in den Beschlussvorlagen integriert.</a:t>
            </a:r>
          </a:p>
          <a:p>
            <a:endParaRPr lang="de-DE" sz="2400" dirty="0"/>
          </a:p>
          <a:p>
            <a:endParaRPr lang="de-DE" sz="2400" dirty="0"/>
          </a:p>
          <a:p>
            <a:endParaRPr lang="de-DE" sz="2400" dirty="0"/>
          </a:p>
          <a:p>
            <a:r>
              <a:rPr lang="de-DE" sz="2400" dirty="0"/>
              <a:t>Beschluss von bisher fünf Beteiligungsverfahren durch GR im Sinne Satzung („Runder Tisch“ Finanzen, Gewerbegebiet, Schweizer Wiese, Innenstadtentwicklung, unechte Teilortswahl)</a:t>
            </a:r>
          </a:p>
          <a:p>
            <a:r>
              <a:rPr lang="de-DE" sz="2400" dirty="0"/>
              <a:t>Satzung regelt auch die jährliche Bürgerversammlung und Information zur strategischen Stadtentwicklung</a:t>
            </a:r>
          </a:p>
        </p:txBody>
      </p:sp>
      <p:sp>
        <p:nvSpPr>
          <p:cNvPr id="3" name="Datumsplatzhalter 2">
            <a:extLst>
              <a:ext uri="{FF2B5EF4-FFF2-40B4-BE49-F238E27FC236}">
                <a16:creationId xmlns:a16="http://schemas.microsoft.com/office/drawing/2014/main" id="{9F5C4859-4EB8-4FB9-A3B0-017047E3E753}"/>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3584D76D-C921-4A04-AB6E-E98542BB6F6F}"/>
              </a:ext>
            </a:extLst>
          </p:cNvPr>
          <p:cNvSpPr>
            <a:spLocks noGrp="1"/>
          </p:cNvSpPr>
          <p:nvPr>
            <p:ph type="sldNum" sz="quarter" idx="16"/>
          </p:nvPr>
        </p:nvSpPr>
        <p:spPr/>
        <p:txBody>
          <a:bodyPr/>
          <a:lstStyle/>
          <a:p>
            <a:fld id="{61696EC4-B4CF-4701-AD06-A8439D6D8E12}" type="slidenum">
              <a:rPr lang="en-US" smtClean="0"/>
              <a:pPr/>
              <a:t>9</a:t>
            </a:fld>
            <a:endParaRPr lang="en-US" dirty="0"/>
          </a:p>
        </p:txBody>
      </p:sp>
      <p:sp>
        <p:nvSpPr>
          <p:cNvPr id="5" name="Textplatzhalter 4">
            <a:extLst>
              <a:ext uri="{FF2B5EF4-FFF2-40B4-BE49-F238E27FC236}">
                <a16:creationId xmlns:a16="http://schemas.microsoft.com/office/drawing/2014/main" id="{5CA1084F-F465-448D-BC40-CC7F7DB95224}"/>
              </a:ext>
            </a:extLst>
          </p:cNvPr>
          <p:cNvSpPr>
            <a:spLocks noGrp="1"/>
          </p:cNvSpPr>
          <p:nvPr>
            <p:ph type="body" sz="quarter" idx="13"/>
          </p:nvPr>
        </p:nvSpPr>
        <p:spPr/>
        <p:txBody>
          <a:bodyPr/>
          <a:lstStyle/>
          <a:p>
            <a:r>
              <a:rPr lang="de-DE" dirty="0"/>
              <a:t>Umsetzungsstatus</a:t>
            </a:r>
          </a:p>
        </p:txBody>
      </p:sp>
      <p:sp>
        <p:nvSpPr>
          <p:cNvPr id="6" name="Titel 5">
            <a:extLst>
              <a:ext uri="{FF2B5EF4-FFF2-40B4-BE49-F238E27FC236}">
                <a16:creationId xmlns:a16="http://schemas.microsoft.com/office/drawing/2014/main" id="{ECE30C34-1D83-41CF-82A3-785F17162CC3}"/>
              </a:ext>
            </a:extLst>
          </p:cNvPr>
          <p:cNvSpPr>
            <a:spLocks noGrp="1"/>
          </p:cNvSpPr>
          <p:nvPr>
            <p:ph type="title"/>
          </p:nvPr>
        </p:nvSpPr>
        <p:spPr/>
        <p:txBody>
          <a:bodyPr/>
          <a:lstStyle/>
          <a:p>
            <a:r>
              <a:rPr lang="de-DE" dirty="0"/>
              <a:t>Satzung Bürgerbeteiligung</a:t>
            </a:r>
          </a:p>
        </p:txBody>
      </p:sp>
      <p:sp>
        <p:nvSpPr>
          <p:cNvPr id="8" name="Textfeld 7">
            <a:extLst>
              <a:ext uri="{FF2B5EF4-FFF2-40B4-BE49-F238E27FC236}">
                <a16:creationId xmlns:a16="http://schemas.microsoft.com/office/drawing/2014/main" id="{9D8227DD-24BF-4D79-927D-3C2466A1F8EA}"/>
              </a:ext>
            </a:extLst>
          </p:cNvPr>
          <p:cNvSpPr txBox="1"/>
          <p:nvPr/>
        </p:nvSpPr>
        <p:spPr>
          <a:xfrm>
            <a:off x="723157" y="3264519"/>
            <a:ext cx="10935444" cy="912814"/>
          </a:xfrm>
          <a:prstGeom prst="rect">
            <a:avLst/>
          </a:prstGeom>
          <a:noFill/>
        </p:spPr>
        <p:txBody>
          <a:bodyPr wrap="square">
            <a:spAutoFit/>
          </a:bodyPr>
          <a:lstStyle/>
          <a:p>
            <a:r>
              <a:rPr lang="de-DE" sz="2666" b="1" dirty="0">
                <a:solidFill>
                  <a:srgbClr val="FF0000"/>
                </a:solidFill>
                <a:sym typeface="Wingdings" panose="05000000000000000000" pitchFamily="2" charset="2"/>
              </a:rPr>
              <a:t> Formal korrekte Empfehlungen in Sitzungsvorlage Stand heute </a:t>
            </a:r>
            <a:br>
              <a:rPr lang="de-DE" sz="2666" b="1" dirty="0">
                <a:solidFill>
                  <a:srgbClr val="FF0000"/>
                </a:solidFill>
                <a:sym typeface="Wingdings" panose="05000000000000000000" pitchFamily="2" charset="2"/>
              </a:rPr>
            </a:br>
            <a:r>
              <a:rPr lang="de-DE" sz="2666" b="1" dirty="0">
                <a:solidFill>
                  <a:srgbClr val="FF0000"/>
                </a:solidFill>
                <a:sym typeface="Wingdings" panose="05000000000000000000" pitchFamily="2" charset="2"/>
              </a:rPr>
              <a:t>     teilweise schwierig wegen geringer Vorlaufzeiten</a:t>
            </a:r>
            <a:endParaRPr lang="de-DE" sz="2666" b="1" dirty="0">
              <a:solidFill>
                <a:srgbClr val="FF0000"/>
              </a:solidFill>
            </a:endParaRPr>
          </a:p>
        </p:txBody>
      </p:sp>
      <mc:AlternateContent xmlns:mc="http://schemas.openxmlformats.org/markup-compatibility/2006" xmlns:p14="http://schemas.microsoft.com/office/powerpoint/2010/main">
        <mc:Choice Requires="p14">
          <p:contentPart p14:bwMode="auto" r:id="rId2">
            <p14:nvContentPartPr>
              <p14:cNvPr id="15" name="Freihand 14">
                <a:extLst>
                  <a:ext uri="{FF2B5EF4-FFF2-40B4-BE49-F238E27FC236}">
                    <a16:creationId xmlns:a16="http://schemas.microsoft.com/office/drawing/2014/main" id="{94CBF397-9F5D-45E4-BAD1-FD26F4291AC9}"/>
                  </a:ext>
                </a:extLst>
              </p14:cNvPr>
              <p14:cNvContentPartPr/>
              <p14:nvPr/>
            </p14:nvContentPartPr>
            <p14:xfrm>
              <a:off x="5731491" y="1186410"/>
              <a:ext cx="364509" cy="449348"/>
            </p14:xfrm>
          </p:contentPart>
        </mc:Choice>
        <mc:Fallback xmlns="">
          <p:pic>
            <p:nvPicPr>
              <p:cNvPr id="15" name="Freihand 14">
                <a:extLst>
                  <a:ext uri="{FF2B5EF4-FFF2-40B4-BE49-F238E27FC236}">
                    <a16:creationId xmlns:a16="http://schemas.microsoft.com/office/drawing/2014/main" id="{94CBF397-9F5D-45E4-BAD1-FD26F4291AC9}"/>
                  </a:ext>
                </a:extLst>
              </p:cNvPr>
              <p:cNvPicPr/>
              <p:nvPr/>
            </p:nvPicPr>
            <p:blipFill>
              <a:blip r:embed="rId3"/>
              <a:stretch>
                <a:fillRect/>
              </a:stretch>
            </p:blipFill>
            <p:spPr>
              <a:xfrm>
                <a:off x="5668521" y="1123451"/>
                <a:ext cx="490090" cy="574906"/>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6" name="Freihand 15">
                <a:extLst>
                  <a:ext uri="{FF2B5EF4-FFF2-40B4-BE49-F238E27FC236}">
                    <a16:creationId xmlns:a16="http://schemas.microsoft.com/office/drawing/2014/main" id="{DB80544E-10AE-4C9F-903D-FF7930E635CA}"/>
                  </a:ext>
                </a:extLst>
              </p14:cNvPr>
              <p14:cNvContentPartPr/>
              <p14:nvPr/>
            </p14:nvContentPartPr>
            <p14:xfrm>
              <a:off x="11098699" y="4633740"/>
              <a:ext cx="364509" cy="449348"/>
            </p14:xfrm>
          </p:contentPart>
        </mc:Choice>
        <mc:Fallback xmlns="">
          <p:pic>
            <p:nvPicPr>
              <p:cNvPr id="16" name="Freihand 15">
                <a:extLst>
                  <a:ext uri="{FF2B5EF4-FFF2-40B4-BE49-F238E27FC236}">
                    <a16:creationId xmlns:a16="http://schemas.microsoft.com/office/drawing/2014/main" id="{DB80544E-10AE-4C9F-903D-FF7930E635CA}"/>
                  </a:ext>
                </a:extLst>
              </p:cNvPr>
              <p:cNvPicPr/>
              <p:nvPr/>
            </p:nvPicPr>
            <p:blipFill>
              <a:blip r:embed="rId3"/>
              <a:stretch>
                <a:fillRect/>
              </a:stretch>
            </p:blipFill>
            <p:spPr>
              <a:xfrm>
                <a:off x="11035729" y="4570781"/>
                <a:ext cx="490090" cy="574906"/>
              </a:xfrm>
              <a:prstGeom prst="rect">
                <a:avLst/>
              </a:prstGeom>
            </p:spPr>
          </p:pic>
        </mc:Fallback>
      </mc:AlternateContent>
      <p:grpSp>
        <p:nvGrpSpPr>
          <p:cNvPr id="19" name="Gruppieren 18">
            <a:extLst>
              <a:ext uri="{FF2B5EF4-FFF2-40B4-BE49-F238E27FC236}">
                <a16:creationId xmlns:a16="http://schemas.microsoft.com/office/drawing/2014/main" id="{024FB88B-D4AF-42E7-8ABF-C9280EEED91E}"/>
              </a:ext>
            </a:extLst>
          </p:cNvPr>
          <p:cNvGrpSpPr/>
          <p:nvPr/>
        </p:nvGrpSpPr>
        <p:grpSpPr>
          <a:xfrm>
            <a:off x="11435469" y="3720926"/>
            <a:ext cx="459360" cy="368640"/>
            <a:chOff x="11435469" y="3720926"/>
            <a:chExt cx="459360" cy="368640"/>
          </a:xfrm>
        </p:grpSpPr>
        <mc:AlternateContent xmlns:mc="http://schemas.openxmlformats.org/markup-compatibility/2006" xmlns:p14="http://schemas.microsoft.com/office/powerpoint/2010/main">
          <mc:Choice Requires="p14">
            <p:contentPart p14:bwMode="auto" r:id="rId5">
              <p14:nvContentPartPr>
                <p14:cNvPr id="17" name="Freihand 16">
                  <a:extLst>
                    <a:ext uri="{FF2B5EF4-FFF2-40B4-BE49-F238E27FC236}">
                      <a16:creationId xmlns:a16="http://schemas.microsoft.com/office/drawing/2014/main" id="{F17C157E-7366-4887-8118-F77990380348}"/>
                    </a:ext>
                  </a:extLst>
                </p14:cNvPr>
                <p14:cNvContentPartPr/>
                <p14:nvPr/>
              </p14:nvContentPartPr>
              <p14:xfrm>
                <a:off x="11527629" y="3756206"/>
                <a:ext cx="213480" cy="333360"/>
              </p14:xfrm>
            </p:contentPart>
          </mc:Choice>
          <mc:Fallback xmlns="">
            <p:pic>
              <p:nvPicPr>
                <p:cNvPr id="17" name="Freihand 16">
                  <a:extLst>
                    <a:ext uri="{FF2B5EF4-FFF2-40B4-BE49-F238E27FC236}">
                      <a16:creationId xmlns:a16="http://schemas.microsoft.com/office/drawing/2014/main" id="{F17C157E-7366-4887-8118-F77990380348}"/>
                    </a:ext>
                  </a:extLst>
                </p:cNvPr>
                <p:cNvPicPr/>
                <p:nvPr/>
              </p:nvPicPr>
              <p:blipFill>
                <a:blip r:embed="rId6"/>
                <a:stretch>
                  <a:fillRect/>
                </a:stretch>
              </p:blipFill>
              <p:spPr>
                <a:xfrm>
                  <a:off x="11464629" y="3693566"/>
                  <a:ext cx="339120" cy="459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Freihand 17">
                  <a:extLst>
                    <a:ext uri="{FF2B5EF4-FFF2-40B4-BE49-F238E27FC236}">
                      <a16:creationId xmlns:a16="http://schemas.microsoft.com/office/drawing/2014/main" id="{D1788183-B9E0-4A1A-A925-E1DFE69DAD8C}"/>
                    </a:ext>
                  </a:extLst>
                </p14:cNvPr>
                <p14:cNvContentPartPr/>
                <p14:nvPr/>
              </p14:nvContentPartPr>
              <p14:xfrm>
                <a:off x="11435469" y="3720926"/>
                <a:ext cx="459360" cy="358560"/>
              </p14:xfrm>
            </p:contentPart>
          </mc:Choice>
          <mc:Fallback xmlns="">
            <p:pic>
              <p:nvPicPr>
                <p:cNvPr id="18" name="Freihand 17">
                  <a:extLst>
                    <a:ext uri="{FF2B5EF4-FFF2-40B4-BE49-F238E27FC236}">
                      <a16:creationId xmlns:a16="http://schemas.microsoft.com/office/drawing/2014/main" id="{D1788183-B9E0-4A1A-A925-E1DFE69DAD8C}"/>
                    </a:ext>
                  </a:extLst>
                </p:cNvPr>
                <p:cNvPicPr/>
                <p:nvPr/>
              </p:nvPicPr>
              <p:blipFill>
                <a:blip r:embed="rId8"/>
                <a:stretch>
                  <a:fillRect/>
                </a:stretch>
              </p:blipFill>
              <p:spPr>
                <a:xfrm>
                  <a:off x="11372829" y="3658286"/>
                  <a:ext cx="585000" cy="484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20" name="Freihand 19">
                <a:extLst>
                  <a:ext uri="{FF2B5EF4-FFF2-40B4-BE49-F238E27FC236}">
                    <a16:creationId xmlns:a16="http://schemas.microsoft.com/office/drawing/2014/main" id="{DB16A78F-A012-497A-B1B5-9EEC834B9B9F}"/>
                  </a:ext>
                </a:extLst>
              </p14:cNvPr>
              <p14:cNvContentPartPr/>
              <p14:nvPr/>
            </p14:nvContentPartPr>
            <p14:xfrm>
              <a:off x="10391127" y="5581420"/>
              <a:ext cx="364509" cy="449348"/>
            </p14:xfrm>
          </p:contentPart>
        </mc:Choice>
        <mc:Fallback xmlns="">
          <p:pic>
            <p:nvPicPr>
              <p:cNvPr id="20" name="Freihand 19">
                <a:extLst>
                  <a:ext uri="{FF2B5EF4-FFF2-40B4-BE49-F238E27FC236}">
                    <a16:creationId xmlns:a16="http://schemas.microsoft.com/office/drawing/2014/main" id="{DB16A78F-A012-497A-B1B5-9EEC834B9B9F}"/>
                  </a:ext>
                </a:extLst>
              </p:cNvPr>
              <p:cNvPicPr/>
              <p:nvPr/>
            </p:nvPicPr>
            <p:blipFill>
              <a:blip r:embed="rId3"/>
              <a:stretch>
                <a:fillRect/>
              </a:stretch>
            </p:blipFill>
            <p:spPr>
              <a:xfrm>
                <a:off x="10328157" y="5518461"/>
                <a:ext cx="490090" cy="574906"/>
              </a:xfrm>
              <a:prstGeom prst="rect">
                <a:avLst/>
              </a:prstGeom>
            </p:spPr>
          </p:pic>
        </mc:Fallback>
      </mc:AlternateContent>
    </p:spTree>
    <p:extLst>
      <p:ext uri="{BB962C8B-B14F-4D97-AF65-F5344CB8AC3E}">
        <p14:creationId xmlns:p14="http://schemas.microsoft.com/office/powerpoint/2010/main" val="238737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par>
                                <p:cTn id="14" presetID="22" presetClass="entr" presetSubtype="4"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C81F619-A3C6-47D1-AAA8-4836B4248CD8}"/>
              </a:ext>
            </a:extLst>
          </p:cNvPr>
          <p:cNvSpPr>
            <a:spLocks noGrp="1"/>
          </p:cNvSpPr>
          <p:nvPr>
            <p:ph idx="1"/>
          </p:nvPr>
        </p:nvSpPr>
        <p:spPr/>
        <p:txBody>
          <a:bodyPr/>
          <a:lstStyle/>
          <a:p>
            <a:pPr marL="514350" indent="-514350">
              <a:buFont typeface="+mj-lt"/>
              <a:buAutoNum type="arabicPeriod"/>
            </a:pPr>
            <a:r>
              <a:rPr lang="de-DE" dirty="0"/>
              <a:t>Bedeutung Bürgerversammlung – Warum findet diese statt?</a:t>
            </a:r>
          </a:p>
          <a:p>
            <a:pPr marL="514350" indent="-514350">
              <a:buFont typeface="+mj-lt"/>
              <a:buAutoNum type="arabicPeriod"/>
            </a:pPr>
            <a:r>
              <a:rPr lang="de-DE" dirty="0"/>
              <a:t>Bürgerbeteiligungssatzung Stand 03/2024: Umsetzungsstatus</a:t>
            </a:r>
          </a:p>
          <a:p>
            <a:pPr marL="514350" indent="-514350">
              <a:buFont typeface="+mj-lt"/>
              <a:buAutoNum type="arabicPeriod"/>
            </a:pPr>
            <a:r>
              <a:rPr lang="de-DE" b="1" dirty="0">
                <a:solidFill>
                  <a:schemeClr val="tx2"/>
                </a:solidFill>
              </a:rPr>
              <a:t>Strategieentwicklung: Warum ist das wichtig und was soll damit erreicht werden?</a:t>
            </a:r>
          </a:p>
          <a:p>
            <a:pPr marL="514350" indent="-514350">
              <a:buFont typeface="+mj-lt"/>
              <a:buAutoNum type="arabicPeriod"/>
            </a:pPr>
            <a:r>
              <a:rPr lang="de-DE" dirty="0"/>
              <a:t>Status Einzelprojekte mit Bürgerbeteiligung nach Satzung</a:t>
            </a:r>
          </a:p>
          <a:p>
            <a:pPr marL="514350" indent="-514350">
              <a:buFont typeface="+mj-lt"/>
              <a:buAutoNum type="arabicPeriod"/>
            </a:pPr>
            <a:r>
              <a:rPr lang="de-DE" dirty="0"/>
              <a:t>Wie kann ich als Bürger/in aktiv teilnehmen?</a:t>
            </a:r>
          </a:p>
          <a:p>
            <a:pPr marL="514350" indent="-514350">
              <a:buFont typeface="+mj-lt"/>
              <a:buAutoNum type="arabicPeriod"/>
            </a:pPr>
            <a:r>
              <a:rPr lang="de-DE" dirty="0"/>
              <a:t>Entwicklung Handlungsfeld Kommunikation</a:t>
            </a:r>
          </a:p>
          <a:p>
            <a:pPr marL="514350" indent="-514350">
              <a:buFont typeface="+mj-lt"/>
              <a:buAutoNum type="arabicPeriod"/>
            </a:pPr>
            <a:r>
              <a:rPr lang="de-DE" dirty="0"/>
              <a:t>Leitlinien „Bürgerbeteiligung“</a:t>
            </a:r>
          </a:p>
          <a:p>
            <a:pPr marL="514350" indent="-514350">
              <a:buFont typeface="+mj-lt"/>
              <a:buAutoNum type="arabicPeriod"/>
            </a:pPr>
            <a:r>
              <a:rPr lang="de-DE" dirty="0"/>
              <a:t>Sonstiges / Fragen und Diskussion</a:t>
            </a:r>
          </a:p>
        </p:txBody>
      </p:sp>
      <p:sp>
        <p:nvSpPr>
          <p:cNvPr id="3" name="Datumsplatzhalter 2">
            <a:extLst>
              <a:ext uri="{FF2B5EF4-FFF2-40B4-BE49-F238E27FC236}">
                <a16:creationId xmlns:a16="http://schemas.microsoft.com/office/drawing/2014/main" id="{B30A2AC6-263F-48AD-8247-4069600D88F4}"/>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5E4818D0-27D1-476E-96CB-22F6AD8F5232}"/>
              </a:ext>
            </a:extLst>
          </p:cNvPr>
          <p:cNvSpPr>
            <a:spLocks noGrp="1"/>
          </p:cNvSpPr>
          <p:nvPr>
            <p:ph type="sldNum" sz="quarter" idx="16"/>
          </p:nvPr>
        </p:nvSpPr>
        <p:spPr/>
        <p:txBody>
          <a:bodyPr/>
          <a:lstStyle/>
          <a:p>
            <a:fld id="{61696EC4-B4CF-4701-AD06-A8439D6D8E12}" type="slidenum">
              <a:rPr lang="en-US" smtClean="0"/>
              <a:pPr/>
              <a:t>10</a:t>
            </a:fld>
            <a:endParaRPr lang="en-US" dirty="0"/>
          </a:p>
        </p:txBody>
      </p:sp>
      <p:sp>
        <p:nvSpPr>
          <p:cNvPr id="5" name="Textplatzhalter 4">
            <a:extLst>
              <a:ext uri="{FF2B5EF4-FFF2-40B4-BE49-F238E27FC236}">
                <a16:creationId xmlns:a16="http://schemas.microsoft.com/office/drawing/2014/main" id="{F60EFF37-13D4-4B2A-8BA8-0903B229FC92}"/>
              </a:ext>
            </a:extLst>
          </p:cNvPr>
          <p:cNvSpPr>
            <a:spLocks noGrp="1"/>
          </p:cNvSpPr>
          <p:nvPr>
            <p:ph type="body" sz="quarter" idx="13"/>
          </p:nvPr>
        </p:nvSpPr>
        <p:spPr/>
        <p:txBody>
          <a:bodyPr/>
          <a:lstStyle/>
          <a:p>
            <a:r>
              <a:rPr lang="de-DE" dirty="0"/>
              <a:t>Inhalte</a:t>
            </a:r>
          </a:p>
        </p:txBody>
      </p:sp>
      <p:sp>
        <p:nvSpPr>
          <p:cNvPr id="6" name="Titel 5">
            <a:extLst>
              <a:ext uri="{FF2B5EF4-FFF2-40B4-BE49-F238E27FC236}">
                <a16:creationId xmlns:a16="http://schemas.microsoft.com/office/drawing/2014/main" id="{C61DE1B2-555C-481E-A76A-97F76C64DBCC}"/>
              </a:ext>
            </a:extLst>
          </p:cNvPr>
          <p:cNvSpPr>
            <a:spLocks noGrp="1"/>
          </p:cNvSpPr>
          <p:nvPr>
            <p:ph type="title"/>
          </p:nvPr>
        </p:nvSpPr>
        <p:spPr/>
        <p:txBody>
          <a:bodyPr/>
          <a:lstStyle/>
          <a:p>
            <a:r>
              <a:rPr lang="de-DE" dirty="0"/>
              <a:t>Bürgerversammlung 2025</a:t>
            </a:r>
          </a:p>
        </p:txBody>
      </p:sp>
    </p:spTree>
    <p:extLst>
      <p:ext uri="{BB962C8B-B14F-4D97-AF65-F5344CB8AC3E}">
        <p14:creationId xmlns:p14="http://schemas.microsoft.com/office/powerpoint/2010/main" val="3599064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2BBB631-3A2C-485A-81D7-4B634E52FD6B}"/>
              </a:ext>
            </a:extLst>
          </p:cNvPr>
          <p:cNvSpPr>
            <a:spLocks noGrp="1"/>
          </p:cNvSpPr>
          <p:nvPr>
            <p:ph idx="1"/>
          </p:nvPr>
        </p:nvSpPr>
        <p:spPr/>
        <p:txBody>
          <a:bodyPr/>
          <a:lstStyle/>
          <a:p>
            <a:r>
              <a:rPr lang="de-DE" dirty="0"/>
              <a:t>Strategie – Was ist das überhaupt?</a:t>
            </a:r>
          </a:p>
        </p:txBody>
      </p:sp>
      <p:sp>
        <p:nvSpPr>
          <p:cNvPr id="3" name="Datumsplatzhalter 2">
            <a:extLst>
              <a:ext uri="{FF2B5EF4-FFF2-40B4-BE49-F238E27FC236}">
                <a16:creationId xmlns:a16="http://schemas.microsoft.com/office/drawing/2014/main" id="{BCAB964A-CD4B-4FB0-8A06-AE9B5C13D42C}"/>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775A649E-3E34-4B30-AC74-AEDB36CFA72F}"/>
              </a:ext>
            </a:extLst>
          </p:cNvPr>
          <p:cNvSpPr>
            <a:spLocks noGrp="1"/>
          </p:cNvSpPr>
          <p:nvPr>
            <p:ph type="sldNum" sz="quarter" idx="16"/>
          </p:nvPr>
        </p:nvSpPr>
        <p:spPr/>
        <p:txBody>
          <a:bodyPr/>
          <a:lstStyle/>
          <a:p>
            <a:fld id="{61696EC4-B4CF-4701-AD06-A8439D6D8E12}" type="slidenum">
              <a:rPr lang="en-US" smtClean="0"/>
              <a:pPr/>
              <a:t>11</a:t>
            </a:fld>
            <a:endParaRPr lang="en-US" dirty="0"/>
          </a:p>
        </p:txBody>
      </p:sp>
      <p:sp>
        <p:nvSpPr>
          <p:cNvPr id="5" name="Textplatzhalter 4">
            <a:extLst>
              <a:ext uri="{FF2B5EF4-FFF2-40B4-BE49-F238E27FC236}">
                <a16:creationId xmlns:a16="http://schemas.microsoft.com/office/drawing/2014/main" id="{8E7F733E-F8D4-4059-A51D-5B0A43624809}"/>
              </a:ext>
            </a:extLst>
          </p:cNvPr>
          <p:cNvSpPr>
            <a:spLocks noGrp="1"/>
          </p:cNvSpPr>
          <p:nvPr>
            <p:ph type="body" sz="quarter" idx="13"/>
          </p:nvPr>
        </p:nvSpPr>
        <p:spPr/>
        <p:txBody>
          <a:bodyPr/>
          <a:lstStyle/>
          <a:p>
            <a:r>
              <a:rPr lang="de-DE" dirty="0"/>
              <a:t>Aufbau einer initialen Stadtentwicklungsstrategie</a:t>
            </a:r>
          </a:p>
        </p:txBody>
      </p:sp>
      <p:sp>
        <p:nvSpPr>
          <p:cNvPr id="6" name="Titel 5">
            <a:extLst>
              <a:ext uri="{FF2B5EF4-FFF2-40B4-BE49-F238E27FC236}">
                <a16:creationId xmlns:a16="http://schemas.microsoft.com/office/drawing/2014/main" id="{95736469-E9B8-4D28-BA7D-0DB829A093F0}"/>
              </a:ext>
            </a:extLst>
          </p:cNvPr>
          <p:cNvSpPr>
            <a:spLocks noGrp="1"/>
          </p:cNvSpPr>
          <p:nvPr>
            <p:ph type="title"/>
          </p:nvPr>
        </p:nvSpPr>
        <p:spPr/>
        <p:txBody>
          <a:bodyPr/>
          <a:lstStyle/>
          <a:p>
            <a:r>
              <a:rPr lang="de-DE" dirty="0"/>
              <a:t>Strategieentwicklung</a:t>
            </a:r>
          </a:p>
        </p:txBody>
      </p:sp>
      <p:pic>
        <p:nvPicPr>
          <p:cNvPr id="8" name="Grafik 7">
            <a:extLst>
              <a:ext uri="{FF2B5EF4-FFF2-40B4-BE49-F238E27FC236}">
                <a16:creationId xmlns:a16="http://schemas.microsoft.com/office/drawing/2014/main" id="{1968FCA2-1989-41AA-882C-7D6D7D8F8907}"/>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colorTemperature colorTemp="7890"/>
                    </a14:imgEffect>
                    <a14:imgEffect>
                      <a14:saturation sat="80000"/>
                    </a14:imgEffect>
                  </a14:imgLayer>
                </a14:imgProps>
              </a:ext>
            </a:extLst>
          </a:blip>
          <a:srcRect t="14385"/>
          <a:stretch/>
        </p:blipFill>
        <p:spPr>
          <a:xfrm>
            <a:off x="836313" y="1979615"/>
            <a:ext cx="10506551" cy="4090370"/>
          </a:xfrm>
          <a:prstGeom prst="rect">
            <a:avLst/>
          </a:prstGeom>
        </p:spPr>
      </p:pic>
      <p:sp>
        <p:nvSpPr>
          <p:cNvPr id="9" name="Textfeld 8">
            <a:extLst>
              <a:ext uri="{FF2B5EF4-FFF2-40B4-BE49-F238E27FC236}">
                <a16:creationId xmlns:a16="http://schemas.microsoft.com/office/drawing/2014/main" id="{6655990C-73C2-4F02-A48E-F0A77160C1AF}"/>
              </a:ext>
            </a:extLst>
          </p:cNvPr>
          <p:cNvSpPr txBox="1"/>
          <p:nvPr/>
        </p:nvSpPr>
        <p:spPr>
          <a:xfrm>
            <a:off x="9281081" y="5854541"/>
            <a:ext cx="2061783" cy="215444"/>
          </a:xfrm>
          <a:prstGeom prst="rect">
            <a:avLst/>
          </a:prstGeom>
          <a:noFill/>
        </p:spPr>
        <p:txBody>
          <a:bodyPr wrap="none" rtlCol="0">
            <a:spAutoFit/>
          </a:bodyPr>
          <a:lstStyle/>
          <a:p>
            <a:r>
              <a:rPr lang="de-DE" sz="800" dirty="0"/>
              <a:t>Bildquelle: S. Niese / Strategielandkarten</a:t>
            </a:r>
          </a:p>
        </p:txBody>
      </p:sp>
    </p:spTree>
    <p:extLst>
      <p:ext uri="{BB962C8B-B14F-4D97-AF65-F5344CB8AC3E}">
        <p14:creationId xmlns:p14="http://schemas.microsoft.com/office/powerpoint/2010/main" val="1736953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2BBB631-3A2C-485A-81D7-4B634E52FD6B}"/>
              </a:ext>
            </a:extLst>
          </p:cNvPr>
          <p:cNvSpPr>
            <a:spLocks noGrp="1"/>
          </p:cNvSpPr>
          <p:nvPr>
            <p:ph idx="1"/>
          </p:nvPr>
        </p:nvSpPr>
        <p:spPr/>
        <p:txBody>
          <a:bodyPr/>
          <a:lstStyle/>
          <a:p>
            <a:r>
              <a:rPr lang="de-DE" dirty="0"/>
              <a:t>Strategie – Eine Aufgabe für die Bürgerschaft oder wer sollte das tun?</a:t>
            </a:r>
          </a:p>
          <a:p>
            <a:pPr marL="0" indent="0">
              <a:buNone/>
            </a:pPr>
            <a:endParaRPr lang="de-DE" dirty="0"/>
          </a:p>
        </p:txBody>
      </p:sp>
      <p:sp>
        <p:nvSpPr>
          <p:cNvPr id="3" name="Datumsplatzhalter 2">
            <a:extLst>
              <a:ext uri="{FF2B5EF4-FFF2-40B4-BE49-F238E27FC236}">
                <a16:creationId xmlns:a16="http://schemas.microsoft.com/office/drawing/2014/main" id="{BCAB964A-CD4B-4FB0-8A06-AE9B5C13D42C}"/>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775A649E-3E34-4B30-AC74-AEDB36CFA72F}"/>
              </a:ext>
            </a:extLst>
          </p:cNvPr>
          <p:cNvSpPr>
            <a:spLocks noGrp="1"/>
          </p:cNvSpPr>
          <p:nvPr>
            <p:ph type="sldNum" sz="quarter" idx="16"/>
          </p:nvPr>
        </p:nvSpPr>
        <p:spPr/>
        <p:txBody>
          <a:bodyPr/>
          <a:lstStyle/>
          <a:p>
            <a:fld id="{61696EC4-B4CF-4701-AD06-A8439D6D8E12}" type="slidenum">
              <a:rPr lang="en-US" smtClean="0"/>
              <a:pPr/>
              <a:t>12</a:t>
            </a:fld>
            <a:endParaRPr lang="en-US" dirty="0"/>
          </a:p>
        </p:txBody>
      </p:sp>
      <p:sp>
        <p:nvSpPr>
          <p:cNvPr id="5" name="Textplatzhalter 4">
            <a:extLst>
              <a:ext uri="{FF2B5EF4-FFF2-40B4-BE49-F238E27FC236}">
                <a16:creationId xmlns:a16="http://schemas.microsoft.com/office/drawing/2014/main" id="{8E7F733E-F8D4-4059-A51D-5B0A43624809}"/>
              </a:ext>
            </a:extLst>
          </p:cNvPr>
          <p:cNvSpPr>
            <a:spLocks noGrp="1"/>
          </p:cNvSpPr>
          <p:nvPr>
            <p:ph type="body" sz="quarter" idx="13"/>
          </p:nvPr>
        </p:nvSpPr>
        <p:spPr/>
        <p:txBody>
          <a:bodyPr/>
          <a:lstStyle/>
          <a:p>
            <a:r>
              <a:rPr lang="de-DE" dirty="0"/>
              <a:t>Aufbau einer initialen Stadtentwicklungsstrategie</a:t>
            </a:r>
          </a:p>
        </p:txBody>
      </p:sp>
      <p:sp>
        <p:nvSpPr>
          <p:cNvPr id="6" name="Titel 5">
            <a:extLst>
              <a:ext uri="{FF2B5EF4-FFF2-40B4-BE49-F238E27FC236}">
                <a16:creationId xmlns:a16="http://schemas.microsoft.com/office/drawing/2014/main" id="{95736469-E9B8-4D28-BA7D-0DB829A093F0}"/>
              </a:ext>
            </a:extLst>
          </p:cNvPr>
          <p:cNvSpPr>
            <a:spLocks noGrp="1"/>
          </p:cNvSpPr>
          <p:nvPr>
            <p:ph type="title"/>
          </p:nvPr>
        </p:nvSpPr>
        <p:spPr/>
        <p:txBody>
          <a:bodyPr/>
          <a:lstStyle/>
          <a:p>
            <a:r>
              <a:rPr lang="de-DE" dirty="0"/>
              <a:t>Strategieentwicklung</a:t>
            </a:r>
          </a:p>
        </p:txBody>
      </p:sp>
      <p:pic>
        <p:nvPicPr>
          <p:cNvPr id="10" name="Grafik 9">
            <a:extLst>
              <a:ext uri="{FF2B5EF4-FFF2-40B4-BE49-F238E27FC236}">
                <a16:creationId xmlns:a16="http://schemas.microsoft.com/office/drawing/2014/main" id="{2AE84D9A-C904-4F0B-8725-1C5877EE173A}"/>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colorTemperature colorTemp="7890"/>
                    </a14:imgEffect>
                    <a14:imgEffect>
                      <a14:saturation sat="80000"/>
                    </a14:imgEffect>
                  </a14:imgLayer>
                </a14:imgProps>
              </a:ext>
            </a:extLst>
          </a:blip>
          <a:srcRect t="14385"/>
          <a:stretch/>
        </p:blipFill>
        <p:spPr>
          <a:xfrm>
            <a:off x="3608430" y="3485923"/>
            <a:ext cx="5301712" cy="2064042"/>
          </a:xfrm>
          <a:prstGeom prst="rect">
            <a:avLst/>
          </a:prstGeom>
        </p:spPr>
      </p:pic>
      <p:sp>
        <p:nvSpPr>
          <p:cNvPr id="9" name="Textfeld 8">
            <a:extLst>
              <a:ext uri="{FF2B5EF4-FFF2-40B4-BE49-F238E27FC236}">
                <a16:creationId xmlns:a16="http://schemas.microsoft.com/office/drawing/2014/main" id="{6655990C-73C2-4F02-A48E-F0A77160C1AF}"/>
              </a:ext>
            </a:extLst>
          </p:cNvPr>
          <p:cNvSpPr txBox="1"/>
          <p:nvPr/>
        </p:nvSpPr>
        <p:spPr>
          <a:xfrm>
            <a:off x="6848359" y="5356712"/>
            <a:ext cx="2061783" cy="215444"/>
          </a:xfrm>
          <a:prstGeom prst="rect">
            <a:avLst/>
          </a:prstGeom>
          <a:noFill/>
        </p:spPr>
        <p:txBody>
          <a:bodyPr wrap="none" rtlCol="0">
            <a:spAutoFit/>
          </a:bodyPr>
          <a:lstStyle/>
          <a:p>
            <a:r>
              <a:rPr lang="de-DE" sz="800" dirty="0"/>
              <a:t>Bildquelle: S. Niese / Strategielandkarten</a:t>
            </a:r>
          </a:p>
        </p:txBody>
      </p:sp>
      <p:sp>
        <p:nvSpPr>
          <p:cNvPr id="7" name="Textfeld 6">
            <a:extLst>
              <a:ext uri="{FF2B5EF4-FFF2-40B4-BE49-F238E27FC236}">
                <a16:creationId xmlns:a16="http://schemas.microsoft.com/office/drawing/2014/main" id="{43C37AFE-557F-4E2F-9A60-3B33240B78CE}"/>
              </a:ext>
            </a:extLst>
          </p:cNvPr>
          <p:cNvSpPr txBox="1"/>
          <p:nvPr/>
        </p:nvSpPr>
        <p:spPr>
          <a:xfrm>
            <a:off x="505578" y="2083984"/>
            <a:ext cx="5590422" cy="923330"/>
          </a:xfrm>
          <a:prstGeom prst="rect">
            <a:avLst/>
          </a:prstGeom>
          <a:noFill/>
        </p:spPr>
        <p:txBody>
          <a:bodyPr wrap="square" rtlCol="0">
            <a:spAutoFit/>
          </a:bodyPr>
          <a:lstStyle/>
          <a:p>
            <a:r>
              <a:rPr lang="de-DE" dirty="0"/>
              <a:t>Ausgangslage: </a:t>
            </a:r>
            <a:r>
              <a:rPr lang="de-DE" b="1" dirty="0"/>
              <a:t>Sichten verschiedener Menschen mit unterschiedlichen Interessenlagen </a:t>
            </a:r>
            <a:br>
              <a:rPr lang="de-DE" dirty="0"/>
            </a:br>
            <a:r>
              <a:rPr lang="de-DE" dirty="0"/>
              <a:t>(eigentlich Anspruchsgruppen = Stakeholder)</a:t>
            </a:r>
          </a:p>
        </p:txBody>
      </p:sp>
      <p:cxnSp>
        <p:nvCxnSpPr>
          <p:cNvPr id="12" name="Gerader Verbinder 11">
            <a:extLst>
              <a:ext uri="{FF2B5EF4-FFF2-40B4-BE49-F238E27FC236}">
                <a16:creationId xmlns:a16="http://schemas.microsoft.com/office/drawing/2014/main" id="{AB8051A1-A50C-4363-8AFB-332EAEDF68E1}"/>
              </a:ext>
            </a:extLst>
          </p:cNvPr>
          <p:cNvCxnSpPr/>
          <p:nvPr/>
        </p:nvCxnSpPr>
        <p:spPr>
          <a:xfrm>
            <a:off x="4136571" y="3017838"/>
            <a:ext cx="381000" cy="93617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0D93DAC4-F556-4196-97EE-25514808D255}"/>
              </a:ext>
            </a:extLst>
          </p:cNvPr>
          <p:cNvSpPr txBox="1"/>
          <p:nvPr/>
        </p:nvSpPr>
        <p:spPr>
          <a:xfrm>
            <a:off x="6601578" y="2094508"/>
            <a:ext cx="5590422" cy="923330"/>
          </a:xfrm>
          <a:prstGeom prst="rect">
            <a:avLst/>
          </a:prstGeom>
          <a:noFill/>
        </p:spPr>
        <p:txBody>
          <a:bodyPr wrap="square" rtlCol="0">
            <a:spAutoFit/>
          </a:bodyPr>
          <a:lstStyle/>
          <a:p>
            <a:r>
              <a:rPr lang="de-DE" dirty="0"/>
              <a:t>Ausgangslage: </a:t>
            </a:r>
            <a:r>
              <a:rPr lang="de-DE" b="1" dirty="0"/>
              <a:t>Sichten verschiedener Menschen mit unterschiedlichen Zielvorstellungen </a:t>
            </a:r>
            <a:br>
              <a:rPr lang="de-DE" dirty="0"/>
            </a:br>
            <a:endParaRPr lang="de-DE" dirty="0"/>
          </a:p>
        </p:txBody>
      </p:sp>
      <p:cxnSp>
        <p:nvCxnSpPr>
          <p:cNvPr id="14" name="Gerader Verbinder 13">
            <a:extLst>
              <a:ext uri="{FF2B5EF4-FFF2-40B4-BE49-F238E27FC236}">
                <a16:creationId xmlns:a16="http://schemas.microsoft.com/office/drawing/2014/main" id="{EA0EDA97-844C-469C-B4A7-3CB19F8BE6DB}"/>
              </a:ext>
            </a:extLst>
          </p:cNvPr>
          <p:cNvCxnSpPr>
            <a:cxnSpLocks/>
          </p:cNvCxnSpPr>
          <p:nvPr/>
        </p:nvCxnSpPr>
        <p:spPr>
          <a:xfrm flipH="1">
            <a:off x="7775673" y="2858882"/>
            <a:ext cx="108857" cy="104471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6" name="Textfeld 15">
            <a:extLst>
              <a:ext uri="{FF2B5EF4-FFF2-40B4-BE49-F238E27FC236}">
                <a16:creationId xmlns:a16="http://schemas.microsoft.com/office/drawing/2014/main" id="{EF45C4A3-3E5F-4426-99EE-0C604A637953}"/>
              </a:ext>
            </a:extLst>
          </p:cNvPr>
          <p:cNvSpPr txBox="1"/>
          <p:nvPr/>
        </p:nvSpPr>
        <p:spPr>
          <a:xfrm>
            <a:off x="4053148" y="5738233"/>
            <a:ext cx="5590422" cy="1200329"/>
          </a:xfrm>
          <a:prstGeom prst="rect">
            <a:avLst/>
          </a:prstGeom>
          <a:noFill/>
        </p:spPr>
        <p:txBody>
          <a:bodyPr wrap="square" rtlCol="0">
            <a:spAutoFit/>
          </a:bodyPr>
          <a:lstStyle/>
          <a:p>
            <a:r>
              <a:rPr lang="de-DE" dirty="0"/>
              <a:t>Maßnahmen: Nur </a:t>
            </a:r>
            <a:r>
              <a:rPr lang="de-DE" b="1" dirty="0"/>
              <a:t>effizient umsetzbar, </a:t>
            </a:r>
            <a:r>
              <a:rPr lang="de-DE" dirty="0"/>
              <a:t>wenn mindestens</a:t>
            </a:r>
            <a:r>
              <a:rPr lang="de-DE" b="1" dirty="0"/>
              <a:t> Akzeptanz, besser Identifikation </a:t>
            </a:r>
            <a:r>
              <a:rPr lang="de-DE" dirty="0"/>
              <a:t>mit diesen</a:t>
            </a:r>
            <a:r>
              <a:rPr lang="de-DE" b="1" dirty="0"/>
              <a:t> auf breiter Front </a:t>
            </a:r>
            <a:r>
              <a:rPr lang="de-DE" dirty="0"/>
              <a:t>herrscht.</a:t>
            </a:r>
            <a:br>
              <a:rPr lang="de-DE" dirty="0"/>
            </a:br>
            <a:endParaRPr lang="de-DE" dirty="0"/>
          </a:p>
        </p:txBody>
      </p:sp>
      <p:cxnSp>
        <p:nvCxnSpPr>
          <p:cNvPr id="17" name="Gerader Verbinder 16">
            <a:extLst>
              <a:ext uri="{FF2B5EF4-FFF2-40B4-BE49-F238E27FC236}">
                <a16:creationId xmlns:a16="http://schemas.microsoft.com/office/drawing/2014/main" id="{526BBBF9-39B4-4E71-9BDA-2F988EA9D411}"/>
              </a:ext>
            </a:extLst>
          </p:cNvPr>
          <p:cNvCxnSpPr>
            <a:cxnSpLocks/>
          </p:cNvCxnSpPr>
          <p:nvPr/>
        </p:nvCxnSpPr>
        <p:spPr>
          <a:xfrm flipH="1">
            <a:off x="5508171" y="5356712"/>
            <a:ext cx="582129" cy="381521"/>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813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2BBB631-3A2C-485A-81D7-4B634E52FD6B}"/>
              </a:ext>
            </a:extLst>
          </p:cNvPr>
          <p:cNvSpPr>
            <a:spLocks noGrp="1"/>
          </p:cNvSpPr>
          <p:nvPr>
            <p:ph idx="1"/>
          </p:nvPr>
        </p:nvSpPr>
        <p:spPr>
          <a:xfrm>
            <a:off x="533400" y="1384737"/>
            <a:ext cx="11440886" cy="4685248"/>
          </a:xfrm>
        </p:spPr>
        <p:txBody>
          <a:bodyPr/>
          <a:lstStyle/>
          <a:p>
            <a:r>
              <a:rPr lang="de-DE" dirty="0"/>
              <a:t>Strategie – Eine Aufgabe für die Bürgerschaft oder wer sollte das tun?</a:t>
            </a:r>
          </a:p>
          <a:p>
            <a:pPr marL="0" indent="0">
              <a:buNone/>
            </a:pPr>
            <a:endParaRPr lang="de-DE" dirty="0"/>
          </a:p>
          <a:p>
            <a:r>
              <a:rPr lang="de-DE" dirty="0"/>
              <a:t>Strategie kann und muss zwingend durch Bürgermeister und beraten und durch Gemeinderatsbeschluss legitimiert werden</a:t>
            </a:r>
          </a:p>
          <a:p>
            <a:endParaRPr lang="de-DE" dirty="0"/>
          </a:p>
          <a:p>
            <a:r>
              <a:rPr lang="de-DE" b="1" dirty="0">
                <a:solidFill>
                  <a:srgbClr val="FF0000"/>
                </a:solidFill>
              </a:rPr>
              <a:t>aber: </a:t>
            </a:r>
            <a:br>
              <a:rPr lang="de-DE" dirty="0"/>
            </a:br>
            <a:br>
              <a:rPr lang="de-DE" dirty="0"/>
            </a:br>
            <a:r>
              <a:rPr lang="de-DE" b="1" dirty="0">
                <a:solidFill>
                  <a:schemeClr val="tx2"/>
                </a:solidFill>
              </a:rPr>
              <a:t>vorher</a:t>
            </a:r>
            <a:r>
              <a:rPr lang="de-DE" dirty="0"/>
              <a:t> </a:t>
            </a:r>
            <a:r>
              <a:rPr lang="de-DE" dirty="0" err="1"/>
              <a:t>Stakeholdersichten</a:t>
            </a:r>
            <a:r>
              <a:rPr lang="de-DE" dirty="0"/>
              <a:t> zu </a:t>
            </a:r>
            <a:r>
              <a:rPr lang="de-DE" b="1" dirty="0"/>
              <a:t>Status (Situation), </a:t>
            </a:r>
            <a:br>
              <a:rPr lang="de-DE" dirty="0"/>
            </a:br>
            <a:r>
              <a:rPr lang="de-DE" b="1" dirty="0"/>
              <a:t>Zielen</a:t>
            </a:r>
            <a:r>
              <a:rPr lang="de-DE" dirty="0"/>
              <a:t> (Was soll erreicht werden? </a:t>
            </a:r>
            <a:r>
              <a:rPr lang="de-DE" b="1" dirty="0"/>
              <a:t>Welche Probleme will man lösen?</a:t>
            </a:r>
            <a:r>
              <a:rPr lang="de-DE" dirty="0"/>
              <a:t>)</a:t>
            </a:r>
            <a:r>
              <a:rPr lang="de-DE" b="1" dirty="0"/>
              <a:t> </a:t>
            </a:r>
            <a:r>
              <a:rPr lang="de-DE" dirty="0"/>
              <a:t>und Bereitschaft eines möglichst großen Anteils der Bürgerschaft den Weg von A nach B mitzugehen</a:t>
            </a:r>
          </a:p>
          <a:p>
            <a:pPr marL="0" indent="0">
              <a:buNone/>
            </a:pPr>
            <a:r>
              <a:rPr lang="de-DE" b="1" i="1" dirty="0">
                <a:solidFill>
                  <a:schemeClr val="tx2"/>
                </a:solidFill>
                <a:sym typeface="Wingdings" panose="05000000000000000000" pitchFamily="2" charset="2"/>
              </a:rPr>
              <a:t>	</a:t>
            </a:r>
            <a:r>
              <a:rPr lang="de-DE" b="1" i="1" dirty="0">
                <a:solidFill>
                  <a:schemeClr val="tx2"/>
                </a:solidFill>
                <a:highlight>
                  <a:srgbClr val="FFFF00"/>
                </a:highlight>
                <a:sym typeface="Wingdings" panose="05000000000000000000" pitchFamily="2" charset="2"/>
              </a:rPr>
              <a:t> Genau hierbei kann Bürgerbeteiligung unterstützen</a:t>
            </a:r>
            <a:endParaRPr lang="de-DE" b="1" i="1" dirty="0">
              <a:solidFill>
                <a:schemeClr val="tx2"/>
              </a:solidFill>
              <a:highlight>
                <a:srgbClr val="FFFF00"/>
              </a:highlight>
            </a:endParaRPr>
          </a:p>
        </p:txBody>
      </p:sp>
      <p:sp>
        <p:nvSpPr>
          <p:cNvPr id="3" name="Datumsplatzhalter 2">
            <a:extLst>
              <a:ext uri="{FF2B5EF4-FFF2-40B4-BE49-F238E27FC236}">
                <a16:creationId xmlns:a16="http://schemas.microsoft.com/office/drawing/2014/main" id="{BCAB964A-CD4B-4FB0-8A06-AE9B5C13D42C}"/>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775A649E-3E34-4B30-AC74-AEDB36CFA72F}"/>
              </a:ext>
            </a:extLst>
          </p:cNvPr>
          <p:cNvSpPr>
            <a:spLocks noGrp="1"/>
          </p:cNvSpPr>
          <p:nvPr>
            <p:ph type="sldNum" sz="quarter" idx="16"/>
          </p:nvPr>
        </p:nvSpPr>
        <p:spPr/>
        <p:txBody>
          <a:bodyPr/>
          <a:lstStyle/>
          <a:p>
            <a:fld id="{61696EC4-B4CF-4701-AD06-A8439D6D8E12}" type="slidenum">
              <a:rPr lang="en-US" smtClean="0"/>
              <a:pPr/>
              <a:t>13</a:t>
            </a:fld>
            <a:endParaRPr lang="en-US" dirty="0"/>
          </a:p>
        </p:txBody>
      </p:sp>
      <p:sp>
        <p:nvSpPr>
          <p:cNvPr id="5" name="Textplatzhalter 4">
            <a:extLst>
              <a:ext uri="{FF2B5EF4-FFF2-40B4-BE49-F238E27FC236}">
                <a16:creationId xmlns:a16="http://schemas.microsoft.com/office/drawing/2014/main" id="{8E7F733E-F8D4-4059-A51D-5B0A43624809}"/>
              </a:ext>
            </a:extLst>
          </p:cNvPr>
          <p:cNvSpPr>
            <a:spLocks noGrp="1"/>
          </p:cNvSpPr>
          <p:nvPr>
            <p:ph type="body" sz="quarter" idx="13"/>
          </p:nvPr>
        </p:nvSpPr>
        <p:spPr/>
        <p:txBody>
          <a:bodyPr/>
          <a:lstStyle/>
          <a:p>
            <a:r>
              <a:rPr lang="de-DE" dirty="0"/>
              <a:t>Aufbau einer initialen Stadtentwicklungsstrategie</a:t>
            </a:r>
          </a:p>
        </p:txBody>
      </p:sp>
      <p:sp>
        <p:nvSpPr>
          <p:cNvPr id="6" name="Titel 5">
            <a:extLst>
              <a:ext uri="{FF2B5EF4-FFF2-40B4-BE49-F238E27FC236}">
                <a16:creationId xmlns:a16="http://schemas.microsoft.com/office/drawing/2014/main" id="{95736469-E9B8-4D28-BA7D-0DB829A093F0}"/>
              </a:ext>
            </a:extLst>
          </p:cNvPr>
          <p:cNvSpPr>
            <a:spLocks noGrp="1"/>
          </p:cNvSpPr>
          <p:nvPr>
            <p:ph type="title"/>
          </p:nvPr>
        </p:nvSpPr>
        <p:spPr/>
        <p:txBody>
          <a:bodyPr/>
          <a:lstStyle/>
          <a:p>
            <a:r>
              <a:rPr lang="de-DE" dirty="0"/>
              <a:t>Strategieentwicklung</a:t>
            </a:r>
          </a:p>
        </p:txBody>
      </p:sp>
    </p:spTree>
    <p:extLst>
      <p:ext uri="{BB962C8B-B14F-4D97-AF65-F5344CB8AC3E}">
        <p14:creationId xmlns:p14="http://schemas.microsoft.com/office/powerpoint/2010/main" val="134695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50EA063D-A2A9-4E44-A38A-60AF0A4A463D}"/>
              </a:ext>
            </a:extLst>
          </p:cNvPr>
          <p:cNvSpPr>
            <a:spLocks noGrp="1"/>
          </p:cNvSpPr>
          <p:nvPr>
            <p:ph type="dt" sz="half" idx="14"/>
          </p:nvPr>
        </p:nvSpPr>
        <p:spPr/>
        <p:txBody>
          <a:bodyPr/>
          <a:lstStyle/>
          <a:p>
            <a:r>
              <a:rPr lang="de-DE"/>
              <a:t>13.05.2025</a:t>
            </a:r>
            <a:endParaRPr lang="de-DE" dirty="0"/>
          </a:p>
        </p:txBody>
      </p:sp>
      <p:sp>
        <p:nvSpPr>
          <p:cNvPr id="5" name="Foliennummernplatzhalter 4">
            <a:extLst>
              <a:ext uri="{FF2B5EF4-FFF2-40B4-BE49-F238E27FC236}">
                <a16:creationId xmlns:a16="http://schemas.microsoft.com/office/drawing/2014/main" id="{5081B6C1-9AD0-4585-A8C2-84AA25201B4C}"/>
              </a:ext>
            </a:extLst>
          </p:cNvPr>
          <p:cNvSpPr>
            <a:spLocks noGrp="1"/>
          </p:cNvSpPr>
          <p:nvPr>
            <p:ph type="sldNum" sz="quarter" idx="16"/>
          </p:nvPr>
        </p:nvSpPr>
        <p:spPr/>
        <p:txBody>
          <a:bodyPr/>
          <a:lstStyle/>
          <a:p>
            <a:fld id="{A10A86A4-B022-7D42-B170-A8BE8AC0F050}" type="slidenum">
              <a:rPr lang="de-DE" smtClean="0"/>
              <a:t>14</a:t>
            </a:fld>
            <a:endParaRPr lang="de-DE" dirty="0"/>
          </a:p>
        </p:txBody>
      </p:sp>
      <p:sp>
        <p:nvSpPr>
          <p:cNvPr id="9" name="Textplatzhalter 8">
            <a:extLst>
              <a:ext uri="{FF2B5EF4-FFF2-40B4-BE49-F238E27FC236}">
                <a16:creationId xmlns:a16="http://schemas.microsoft.com/office/drawing/2014/main" id="{8EFD1563-F351-4C4A-B0D2-CDA7927B066A}"/>
              </a:ext>
            </a:extLst>
          </p:cNvPr>
          <p:cNvSpPr>
            <a:spLocks noGrp="1"/>
          </p:cNvSpPr>
          <p:nvPr>
            <p:ph type="body" sz="quarter" idx="13"/>
          </p:nvPr>
        </p:nvSpPr>
        <p:spPr/>
        <p:txBody>
          <a:bodyPr/>
          <a:lstStyle/>
          <a:p>
            <a:r>
              <a:rPr lang="de-DE" dirty="0"/>
              <a:t>Beiträge aus Bürgerbeteiligung</a:t>
            </a:r>
          </a:p>
        </p:txBody>
      </p:sp>
      <p:sp>
        <p:nvSpPr>
          <p:cNvPr id="7" name="Titel 6">
            <a:extLst>
              <a:ext uri="{FF2B5EF4-FFF2-40B4-BE49-F238E27FC236}">
                <a16:creationId xmlns:a16="http://schemas.microsoft.com/office/drawing/2014/main" id="{2C8D46EE-84D8-44B9-8B9C-D9FF98185F8F}"/>
              </a:ext>
            </a:extLst>
          </p:cNvPr>
          <p:cNvSpPr>
            <a:spLocks noGrp="1"/>
          </p:cNvSpPr>
          <p:nvPr>
            <p:ph type="title"/>
          </p:nvPr>
        </p:nvSpPr>
        <p:spPr/>
        <p:txBody>
          <a:bodyPr/>
          <a:lstStyle/>
          <a:p>
            <a:r>
              <a:rPr lang="de-DE" dirty="0"/>
              <a:t>Strategieentwicklung</a:t>
            </a:r>
          </a:p>
        </p:txBody>
      </p:sp>
      <p:sp>
        <p:nvSpPr>
          <p:cNvPr id="3" name="Textfeld 2">
            <a:extLst>
              <a:ext uri="{FF2B5EF4-FFF2-40B4-BE49-F238E27FC236}">
                <a16:creationId xmlns:a16="http://schemas.microsoft.com/office/drawing/2014/main" id="{441F8046-7C80-48EA-9E86-AB816946FD1E}"/>
              </a:ext>
            </a:extLst>
          </p:cNvPr>
          <p:cNvSpPr txBox="1"/>
          <p:nvPr/>
        </p:nvSpPr>
        <p:spPr>
          <a:xfrm>
            <a:off x="6651171" y="1658112"/>
            <a:ext cx="5214257" cy="1015663"/>
          </a:xfrm>
          <a:prstGeom prst="rect">
            <a:avLst/>
          </a:prstGeom>
          <a:noFill/>
        </p:spPr>
        <p:txBody>
          <a:bodyPr wrap="square" rtlCol="0">
            <a:spAutoFit/>
          </a:bodyPr>
          <a:lstStyle/>
          <a:p>
            <a:r>
              <a:rPr lang="de-DE" sz="2000" dirty="0"/>
              <a:t>Zu wesentlichen Sichten Handlungsfelder erstellt (kein Anspruch auf Vollständigkeit und perfekten Zuschnitt</a:t>
            </a:r>
          </a:p>
        </p:txBody>
      </p:sp>
      <p:pic>
        <p:nvPicPr>
          <p:cNvPr id="6" name="Grafik 5">
            <a:extLst>
              <a:ext uri="{FF2B5EF4-FFF2-40B4-BE49-F238E27FC236}">
                <a16:creationId xmlns:a16="http://schemas.microsoft.com/office/drawing/2014/main" id="{E6E11D9F-90BF-4AB5-A320-E3D4D0B210E3}"/>
              </a:ext>
            </a:extLst>
          </p:cNvPr>
          <p:cNvPicPr>
            <a:picLocks noChangeAspect="1"/>
          </p:cNvPicPr>
          <p:nvPr/>
        </p:nvPicPr>
        <p:blipFill>
          <a:blip r:embed="rId4"/>
          <a:stretch>
            <a:fillRect/>
          </a:stretch>
        </p:blipFill>
        <p:spPr>
          <a:xfrm>
            <a:off x="-229725" y="1219562"/>
            <a:ext cx="8740369" cy="5414521"/>
          </a:xfrm>
          <a:prstGeom prst="rect">
            <a:avLst/>
          </a:prstGeom>
        </p:spPr>
      </p:pic>
      <p:sp>
        <p:nvSpPr>
          <p:cNvPr id="10" name="Textfeld 9">
            <a:extLst>
              <a:ext uri="{FF2B5EF4-FFF2-40B4-BE49-F238E27FC236}">
                <a16:creationId xmlns:a16="http://schemas.microsoft.com/office/drawing/2014/main" id="{F3B1F07B-EECC-484B-BF4C-0DAD56BB4984}"/>
              </a:ext>
            </a:extLst>
          </p:cNvPr>
          <p:cNvSpPr txBox="1"/>
          <p:nvPr/>
        </p:nvSpPr>
        <p:spPr>
          <a:xfrm>
            <a:off x="7086599" y="3638751"/>
            <a:ext cx="5105401" cy="707886"/>
          </a:xfrm>
          <a:prstGeom prst="rect">
            <a:avLst/>
          </a:prstGeom>
          <a:noFill/>
        </p:spPr>
        <p:txBody>
          <a:bodyPr wrap="square" rtlCol="0">
            <a:spAutoFit/>
          </a:bodyPr>
          <a:lstStyle/>
          <a:p>
            <a:r>
              <a:rPr lang="de-DE" sz="2000" dirty="0"/>
              <a:t>Workshops zu relevanten Handlungsfeldern durchgeführt</a:t>
            </a:r>
          </a:p>
        </p:txBody>
      </p:sp>
      <p:sp>
        <p:nvSpPr>
          <p:cNvPr id="11" name="Textfeld 10">
            <a:extLst>
              <a:ext uri="{FF2B5EF4-FFF2-40B4-BE49-F238E27FC236}">
                <a16:creationId xmlns:a16="http://schemas.microsoft.com/office/drawing/2014/main" id="{F6C90078-3D57-404B-9FF9-344EEFEA964D}"/>
              </a:ext>
            </a:extLst>
          </p:cNvPr>
          <p:cNvSpPr txBox="1"/>
          <p:nvPr/>
        </p:nvSpPr>
        <p:spPr>
          <a:xfrm>
            <a:off x="6973122" y="4634395"/>
            <a:ext cx="5105401" cy="707886"/>
          </a:xfrm>
          <a:prstGeom prst="rect">
            <a:avLst/>
          </a:prstGeom>
          <a:noFill/>
        </p:spPr>
        <p:txBody>
          <a:bodyPr wrap="square" rtlCol="0">
            <a:spAutoFit/>
          </a:bodyPr>
          <a:lstStyle/>
          <a:p>
            <a:r>
              <a:rPr lang="de-DE" sz="2000" dirty="0"/>
              <a:t>Grundsätzliche / übergeordnete Ziele auf Leitebene abgeleitet</a:t>
            </a:r>
          </a:p>
        </p:txBody>
      </p:sp>
      <p:sp>
        <p:nvSpPr>
          <p:cNvPr id="12" name="Textfeld 11">
            <a:extLst>
              <a:ext uri="{FF2B5EF4-FFF2-40B4-BE49-F238E27FC236}">
                <a16:creationId xmlns:a16="http://schemas.microsoft.com/office/drawing/2014/main" id="{6BC57E68-A53F-4A66-8A17-0AD06CE75639}"/>
              </a:ext>
            </a:extLst>
          </p:cNvPr>
          <p:cNvSpPr txBox="1"/>
          <p:nvPr/>
        </p:nvSpPr>
        <p:spPr>
          <a:xfrm>
            <a:off x="6553200" y="5656290"/>
            <a:ext cx="5105401" cy="400110"/>
          </a:xfrm>
          <a:prstGeom prst="rect">
            <a:avLst/>
          </a:prstGeom>
          <a:noFill/>
        </p:spPr>
        <p:txBody>
          <a:bodyPr wrap="square" rtlCol="0">
            <a:spAutoFit/>
          </a:bodyPr>
          <a:lstStyle/>
          <a:p>
            <a:r>
              <a:rPr lang="de-DE" sz="2000" dirty="0"/>
              <a:t>Präsentation vor GR u.a. am 13.05.2025</a:t>
            </a:r>
          </a:p>
        </p:txBody>
      </p:sp>
      <p:sp>
        <p:nvSpPr>
          <p:cNvPr id="13" name="Textfeld 12">
            <a:extLst>
              <a:ext uri="{FF2B5EF4-FFF2-40B4-BE49-F238E27FC236}">
                <a16:creationId xmlns:a16="http://schemas.microsoft.com/office/drawing/2014/main" id="{E32C341E-0FBC-4950-99C7-B0DD641AF4FF}"/>
              </a:ext>
            </a:extLst>
          </p:cNvPr>
          <p:cNvSpPr txBox="1"/>
          <p:nvPr/>
        </p:nvSpPr>
        <p:spPr>
          <a:xfrm>
            <a:off x="6868885" y="2854107"/>
            <a:ext cx="5105401" cy="400110"/>
          </a:xfrm>
          <a:prstGeom prst="rect">
            <a:avLst/>
          </a:prstGeom>
          <a:noFill/>
        </p:spPr>
        <p:txBody>
          <a:bodyPr wrap="square" rtlCol="0">
            <a:spAutoFit/>
          </a:bodyPr>
          <a:lstStyle/>
          <a:p>
            <a:r>
              <a:rPr lang="de-DE" sz="2000" dirty="0"/>
              <a:t>Kernteam = Sprecher Handlungsfelder</a:t>
            </a:r>
          </a:p>
        </p:txBody>
      </p:sp>
    </p:spTree>
    <p:extLst>
      <p:ext uri="{BB962C8B-B14F-4D97-AF65-F5344CB8AC3E}">
        <p14:creationId xmlns:p14="http://schemas.microsoft.com/office/powerpoint/2010/main" val="416567097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48876DB-522D-441F-AC6E-8580C6E87BD0}"/>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3EE2412F-F964-48D0-BAEA-8E6F610FF385}"/>
              </a:ext>
            </a:extLst>
          </p:cNvPr>
          <p:cNvSpPr>
            <a:spLocks noGrp="1"/>
          </p:cNvSpPr>
          <p:nvPr>
            <p:ph type="sldNum" sz="quarter" idx="16"/>
          </p:nvPr>
        </p:nvSpPr>
        <p:spPr/>
        <p:txBody>
          <a:bodyPr/>
          <a:lstStyle/>
          <a:p>
            <a:fld id="{61696EC4-B4CF-4701-AD06-A8439D6D8E12}" type="slidenum">
              <a:rPr lang="en-US" smtClean="0"/>
              <a:pPr/>
              <a:t>15</a:t>
            </a:fld>
            <a:endParaRPr lang="en-US" dirty="0"/>
          </a:p>
        </p:txBody>
      </p:sp>
      <p:sp>
        <p:nvSpPr>
          <p:cNvPr id="5" name="Textplatzhalter 4">
            <a:extLst>
              <a:ext uri="{FF2B5EF4-FFF2-40B4-BE49-F238E27FC236}">
                <a16:creationId xmlns:a16="http://schemas.microsoft.com/office/drawing/2014/main" id="{D8A3627D-8E9B-43FA-A52C-076006DCE9A2}"/>
              </a:ext>
            </a:extLst>
          </p:cNvPr>
          <p:cNvSpPr>
            <a:spLocks noGrp="1"/>
          </p:cNvSpPr>
          <p:nvPr>
            <p:ph type="body" sz="quarter" idx="13"/>
          </p:nvPr>
        </p:nvSpPr>
        <p:spPr/>
        <p:txBody>
          <a:bodyPr/>
          <a:lstStyle/>
          <a:p>
            <a:r>
              <a:rPr lang="de-DE" dirty="0"/>
              <a:t>Suche nach Zielbildern</a:t>
            </a:r>
          </a:p>
        </p:txBody>
      </p:sp>
      <p:sp>
        <p:nvSpPr>
          <p:cNvPr id="6" name="Titel 5">
            <a:extLst>
              <a:ext uri="{FF2B5EF4-FFF2-40B4-BE49-F238E27FC236}">
                <a16:creationId xmlns:a16="http://schemas.microsoft.com/office/drawing/2014/main" id="{5887C777-876C-4A5F-8550-92CEA614A765}"/>
              </a:ext>
            </a:extLst>
          </p:cNvPr>
          <p:cNvSpPr>
            <a:spLocks noGrp="1"/>
          </p:cNvSpPr>
          <p:nvPr>
            <p:ph type="title"/>
          </p:nvPr>
        </p:nvSpPr>
        <p:spPr/>
        <p:txBody>
          <a:bodyPr/>
          <a:lstStyle/>
          <a:p>
            <a:r>
              <a:rPr lang="de-DE" dirty="0"/>
              <a:t>Maßnahme: Durchführung Workshops</a:t>
            </a:r>
          </a:p>
        </p:txBody>
      </p:sp>
      <p:pic>
        <p:nvPicPr>
          <p:cNvPr id="7" name="Grafik 6">
            <a:extLst>
              <a:ext uri="{FF2B5EF4-FFF2-40B4-BE49-F238E27FC236}">
                <a16:creationId xmlns:a16="http://schemas.microsoft.com/office/drawing/2014/main" id="{ABD892D5-CB71-414F-9F7B-77E99A039F6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23719" y="1239250"/>
            <a:ext cx="4301812" cy="2420225"/>
          </a:xfrm>
          <a:prstGeom prst="rect">
            <a:avLst/>
          </a:prstGeom>
        </p:spPr>
      </p:pic>
      <p:pic>
        <p:nvPicPr>
          <p:cNvPr id="8" name="Grafik 7">
            <a:extLst>
              <a:ext uri="{FF2B5EF4-FFF2-40B4-BE49-F238E27FC236}">
                <a16:creationId xmlns:a16="http://schemas.microsoft.com/office/drawing/2014/main" id="{07AEC184-8D03-4D46-9D8C-F5C3C15583A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68600" y="1239250"/>
            <a:ext cx="4301814" cy="2420225"/>
          </a:xfrm>
          <a:prstGeom prst="rect">
            <a:avLst/>
          </a:prstGeom>
        </p:spPr>
      </p:pic>
      <p:pic>
        <p:nvPicPr>
          <p:cNvPr id="10" name="Grafik 9">
            <a:extLst>
              <a:ext uri="{FF2B5EF4-FFF2-40B4-BE49-F238E27FC236}">
                <a16:creationId xmlns:a16="http://schemas.microsoft.com/office/drawing/2014/main" id="{79089309-BE0F-471B-A8F9-261CED17693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50074" y="2791727"/>
            <a:ext cx="4224567" cy="2376765"/>
          </a:xfrm>
          <a:prstGeom prst="rect">
            <a:avLst/>
          </a:prstGeom>
        </p:spPr>
      </p:pic>
      <p:pic>
        <p:nvPicPr>
          <p:cNvPr id="11" name="Grafik 10">
            <a:extLst>
              <a:ext uri="{FF2B5EF4-FFF2-40B4-BE49-F238E27FC236}">
                <a16:creationId xmlns:a16="http://schemas.microsoft.com/office/drawing/2014/main" id="{C91E4578-8718-4EB8-BB31-F6DC60672BA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89792" y="2748268"/>
            <a:ext cx="2260281" cy="3320740"/>
          </a:xfrm>
          <a:prstGeom prst="rect">
            <a:avLst/>
          </a:prstGeom>
        </p:spPr>
      </p:pic>
      <p:pic>
        <p:nvPicPr>
          <p:cNvPr id="13" name="Grafik 12">
            <a:extLst>
              <a:ext uri="{FF2B5EF4-FFF2-40B4-BE49-F238E27FC236}">
                <a16:creationId xmlns:a16="http://schemas.microsoft.com/office/drawing/2014/main" id="{CCEDF500-1918-4ED5-A4FA-25124BFEF55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537820" y="4590175"/>
            <a:ext cx="3656471" cy="2057152"/>
          </a:xfrm>
          <a:prstGeom prst="rect">
            <a:avLst/>
          </a:prstGeom>
        </p:spPr>
      </p:pic>
      <p:pic>
        <p:nvPicPr>
          <p:cNvPr id="9" name="Grafik 8">
            <a:extLst>
              <a:ext uri="{FF2B5EF4-FFF2-40B4-BE49-F238E27FC236}">
                <a16:creationId xmlns:a16="http://schemas.microsoft.com/office/drawing/2014/main" id="{9B1ABA1E-D45D-4AAA-A55E-24581367428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194291" y="3648784"/>
            <a:ext cx="4301814" cy="2420225"/>
          </a:xfrm>
          <a:prstGeom prst="rect">
            <a:avLst/>
          </a:prstGeom>
        </p:spPr>
      </p:pic>
      <p:pic>
        <p:nvPicPr>
          <p:cNvPr id="15" name="Grafik 14">
            <a:extLst>
              <a:ext uri="{FF2B5EF4-FFF2-40B4-BE49-F238E27FC236}">
                <a16:creationId xmlns:a16="http://schemas.microsoft.com/office/drawing/2014/main" id="{315C54A7-202C-4243-8B44-0FFDBDBE777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270511" y="2176476"/>
            <a:ext cx="3710520" cy="2087560"/>
          </a:xfrm>
          <a:prstGeom prst="rect">
            <a:avLst/>
          </a:prstGeom>
        </p:spPr>
      </p:pic>
    </p:spTree>
    <p:extLst>
      <p:ext uri="{BB962C8B-B14F-4D97-AF65-F5344CB8AC3E}">
        <p14:creationId xmlns:p14="http://schemas.microsoft.com/office/powerpoint/2010/main" val="3908296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908412-914D-4560-A57C-0473223D4FA0}"/>
              </a:ext>
            </a:extLst>
          </p:cNvPr>
          <p:cNvSpPr>
            <a:spLocks noGrp="1"/>
          </p:cNvSpPr>
          <p:nvPr>
            <p:ph type="title"/>
          </p:nvPr>
        </p:nvSpPr>
        <p:spPr/>
        <p:txBody>
          <a:bodyPr/>
          <a:lstStyle/>
          <a:p>
            <a:r>
              <a:rPr lang="de-DE" dirty="0"/>
              <a:t>Vision - übergeordnet</a:t>
            </a:r>
          </a:p>
        </p:txBody>
      </p:sp>
      <p:sp>
        <p:nvSpPr>
          <p:cNvPr id="3" name="Inhaltsplatzhalter 2">
            <a:extLst>
              <a:ext uri="{FF2B5EF4-FFF2-40B4-BE49-F238E27FC236}">
                <a16:creationId xmlns:a16="http://schemas.microsoft.com/office/drawing/2014/main" id="{1C4FBA97-DEBE-4278-820F-E7EDB9751A52}"/>
              </a:ext>
            </a:extLst>
          </p:cNvPr>
          <p:cNvSpPr>
            <a:spLocks noGrp="1"/>
          </p:cNvSpPr>
          <p:nvPr>
            <p:ph idx="1"/>
          </p:nvPr>
        </p:nvSpPr>
        <p:spPr>
          <a:xfrm>
            <a:off x="1881" y="1987880"/>
            <a:ext cx="12188238" cy="659574"/>
          </a:xfrm>
          <a:solidFill>
            <a:schemeClr val="tx2"/>
          </a:solidFill>
        </p:spPr>
        <p:txBody>
          <a:bodyPr anchor="ctr"/>
          <a:lstStyle/>
          <a:p>
            <a:pPr marL="0" indent="0" algn="ctr">
              <a:buNone/>
            </a:pPr>
            <a:r>
              <a:rPr lang="de-DE" b="1" dirty="0">
                <a:solidFill>
                  <a:schemeClr val="bg1"/>
                </a:solidFill>
              </a:rPr>
              <a:t>Bad Herrenalb 2030 – eine gesunde Naturstadt mit Qualität</a:t>
            </a:r>
          </a:p>
        </p:txBody>
      </p:sp>
      <p:sp>
        <p:nvSpPr>
          <p:cNvPr id="4" name="Datumsplatzhalter 3">
            <a:extLst>
              <a:ext uri="{FF2B5EF4-FFF2-40B4-BE49-F238E27FC236}">
                <a16:creationId xmlns:a16="http://schemas.microsoft.com/office/drawing/2014/main" id="{82D4FE29-A259-40E7-BECE-9E27B5DB1EC6}"/>
              </a:ext>
            </a:extLst>
          </p:cNvPr>
          <p:cNvSpPr>
            <a:spLocks noGrp="1"/>
          </p:cNvSpPr>
          <p:nvPr>
            <p:ph type="dt" sz="half" idx="10"/>
          </p:nvPr>
        </p:nvSpPr>
        <p:spPr/>
        <p:txBody>
          <a:bodyPr/>
          <a:lstStyle/>
          <a:p>
            <a:r>
              <a:rPr lang="de-DE"/>
              <a:t>13.05.2025</a:t>
            </a:r>
            <a:endParaRPr lang="de-DE" dirty="0"/>
          </a:p>
        </p:txBody>
      </p:sp>
      <p:sp>
        <p:nvSpPr>
          <p:cNvPr id="5" name="Foliennummernplatzhalter 4">
            <a:extLst>
              <a:ext uri="{FF2B5EF4-FFF2-40B4-BE49-F238E27FC236}">
                <a16:creationId xmlns:a16="http://schemas.microsoft.com/office/drawing/2014/main" id="{48404470-E507-4DF7-9EDA-EC1A9A87EA13}"/>
              </a:ext>
            </a:extLst>
          </p:cNvPr>
          <p:cNvSpPr>
            <a:spLocks noGrp="1"/>
          </p:cNvSpPr>
          <p:nvPr>
            <p:ph type="sldNum" sz="quarter" idx="12"/>
          </p:nvPr>
        </p:nvSpPr>
        <p:spPr/>
        <p:txBody>
          <a:bodyPr/>
          <a:lstStyle/>
          <a:p>
            <a:fld id="{A10A86A4-B022-7D42-B170-A8BE8AC0F050}" type="slidenum">
              <a:rPr lang="de-DE" smtClean="0"/>
              <a:t>16</a:t>
            </a:fld>
            <a:endParaRPr lang="de-DE" dirty="0"/>
          </a:p>
        </p:txBody>
      </p:sp>
      <p:pic>
        <p:nvPicPr>
          <p:cNvPr id="6" name="Grafik 5">
            <a:extLst>
              <a:ext uri="{FF2B5EF4-FFF2-40B4-BE49-F238E27FC236}">
                <a16:creationId xmlns:a16="http://schemas.microsoft.com/office/drawing/2014/main" id="{A828227C-B343-4C9E-BA7C-2D701309DC6D}"/>
              </a:ext>
            </a:extLst>
          </p:cNvPr>
          <p:cNvPicPr>
            <a:picLocks noChangeAspect="1"/>
          </p:cNvPicPr>
          <p:nvPr/>
        </p:nvPicPr>
        <p:blipFill>
          <a:blip r:embed="rId2"/>
          <a:stretch>
            <a:fillRect/>
          </a:stretch>
        </p:blipFill>
        <p:spPr>
          <a:xfrm>
            <a:off x="7937142" y="4240464"/>
            <a:ext cx="4069728" cy="1865614"/>
          </a:xfrm>
          <a:prstGeom prst="rect">
            <a:avLst/>
          </a:prstGeom>
        </p:spPr>
      </p:pic>
      <p:sp>
        <p:nvSpPr>
          <p:cNvPr id="7" name="Ellipse 6">
            <a:extLst>
              <a:ext uri="{FF2B5EF4-FFF2-40B4-BE49-F238E27FC236}">
                <a16:creationId xmlns:a16="http://schemas.microsoft.com/office/drawing/2014/main" id="{FA1D3F18-1829-4842-B130-3719F6E4BD25}"/>
              </a:ext>
            </a:extLst>
          </p:cNvPr>
          <p:cNvSpPr/>
          <p:nvPr/>
        </p:nvSpPr>
        <p:spPr>
          <a:xfrm>
            <a:off x="10206761" y="4509648"/>
            <a:ext cx="1455521" cy="1019380"/>
          </a:xfrm>
          <a:prstGeom prst="ellipse">
            <a:avLst/>
          </a:prstGeom>
          <a:solidFill>
            <a:schemeClr val="accent1">
              <a:lumMod val="40000"/>
              <a:lumOff val="60000"/>
              <a:alpha val="41000"/>
            </a:schemeClr>
          </a:solidFill>
          <a:ln w="1016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399" dirty="0"/>
          </a:p>
        </p:txBody>
      </p:sp>
      <p:sp>
        <p:nvSpPr>
          <p:cNvPr id="8" name="Textfeld 7">
            <a:extLst>
              <a:ext uri="{FF2B5EF4-FFF2-40B4-BE49-F238E27FC236}">
                <a16:creationId xmlns:a16="http://schemas.microsoft.com/office/drawing/2014/main" id="{AE1D252B-165A-47D5-BD22-60DCDDA57AB4}"/>
              </a:ext>
            </a:extLst>
          </p:cNvPr>
          <p:cNvSpPr txBox="1"/>
          <p:nvPr/>
        </p:nvSpPr>
        <p:spPr>
          <a:xfrm>
            <a:off x="166188" y="3088598"/>
            <a:ext cx="11020941" cy="1077026"/>
          </a:xfrm>
          <a:prstGeom prst="rect">
            <a:avLst/>
          </a:prstGeom>
          <a:noFill/>
        </p:spPr>
        <p:txBody>
          <a:bodyPr wrap="square" rtlCol="0">
            <a:spAutoFit/>
          </a:bodyPr>
          <a:lstStyle/>
          <a:p>
            <a:pPr marL="380876" indent="-380876">
              <a:buFont typeface="Wingdings" panose="05000000000000000000" pitchFamily="2" charset="2"/>
              <a:buChar char="ü"/>
            </a:pPr>
            <a:r>
              <a:rPr lang="de-DE" sz="2133" dirty="0"/>
              <a:t>Bad Herrenalb lebt die Transformation einer klassischen Kur- und Touristikstadt aktiv zu einer nachhaltigen Natur- und Gesundheitsstadt. </a:t>
            </a:r>
          </a:p>
          <a:p>
            <a:endParaRPr lang="de-DE" sz="2133" dirty="0"/>
          </a:p>
        </p:txBody>
      </p:sp>
      <p:sp>
        <p:nvSpPr>
          <p:cNvPr id="9" name="Textfeld 8">
            <a:extLst>
              <a:ext uri="{FF2B5EF4-FFF2-40B4-BE49-F238E27FC236}">
                <a16:creationId xmlns:a16="http://schemas.microsoft.com/office/drawing/2014/main" id="{C5232A10-C8FE-4898-808E-6F88E94F2447}"/>
              </a:ext>
            </a:extLst>
          </p:cNvPr>
          <p:cNvSpPr txBox="1"/>
          <p:nvPr/>
        </p:nvSpPr>
        <p:spPr>
          <a:xfrm>
            <a:off x="139954" y="3981974"/>
            <a:ext cx="7752013" cy="1405256"/>
          </a:xfrm>
          <a:prstGeom prst="rect">
            <a:avLst/>
          </a:prstGeom>
          <a:noFill/>
        </p:spPr>
        <p:txBody>
          <a:bodyPr wrap="square" rtlCol="0">
            <a:spAutoFit/>
          </a:bodyPr>
          <a:lstStyle/>
          <a:p>
            <a:pPr marL="380876" indent="-380876">
              <a:buFont typeface="Wingdings" panose="05000000000000000000" pitchFamily="2" charset="2"/>
              <a:buChar char="ü"/>
            </a:pPr>
            <a:r>
              <a:rPr lang="de-DE" sz="2133" dirty="0"/>
              <a:t>Bad Herrenalb versteht sich dabei als ein Ort der Gesundheit: Bürger und Besucher erleben alle Perspektiven von Gesundheit in einer naturnahen Umgebung.</a:t>
            </a:r>
          </a:p>
        </p:txBody>
      </p:sp>
      <p:sp>
        <p:nvSpPr>
          <p:cNvPr id="10" name="Textfeld 9">
            <a:extLst>
              <a:ext uri="{FF2B5EF4-FFF2-40B4-BE49-F238E27FC236}">
                <a16:creationId xmlns:a16="http://schemas.microsoft.com/office/drawing/2014/main" id="{6D45590E-1DA6-4985-ADC1-DE83BFF8B616}"/>
              </a:ext>
            </a:extLst>
          </p:cNvPr>
          <p:cNvSpPr txBox="1"/>
          <p:nvPr/>
        </p:nvSpPr>
        <p:spPr>
          <a:xfrm>
            <a:off x="185130" y="5490714"/>
            <a:ext cx="7752013" cy="748795"/>
          </a:xfrm>
          <a:prstGeom prst="rect">
            <a:avLst/>
          </a:prstGeom>
          <a:noFill/>
        </p:spPr>
        <p:txBody>
          <a:bodyPr wrap="square" rtlCol="0">
            <a:spAutoFit/>
          </a:bodyPr>
          <a:lstStyle/>
          <a:p>
            <a:pPr marL="380876" indent="-380876">
              <a:buFont typeface="Wingdings" panose="05000000000000000000" pitchFamily="2" charset="2"/>
              <a:buChar char="ü"/>
            </a:pPr>
            <a:r>
              <a:rPr lang="de-DE" sz="2133" dirty="0"/>
              <a:t>Bad Herrenalb ist ein Ort des gegenseitigen Vertrauens und Respektes und damit fair und achtsam</a:t>
            </a:r>
          </a:p>
        </p:txBody>
      </p:sp>
    </p:spTree>
    <p:extLst>
      <p:ext uri="{BB962C8B-B14F-4D97-AF65-F5344CB8AC3E}">
        <p14:creationId xmlns:p14="http://schemas.microsoft.com/office/powerpoint/2010/main" val="1120822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49F372-38FB-4534-BA78-4A6EB8578AB7}"/>
              </a:ext>
            </a:extLst>
          </p:cNvPr>
          <p:cNvSpPr>
            <a:spLocks noGrp="1"/>
          </p:cNvSpPr>
          <p:nvPr>
            <p:ph type="title"/>
          </p:nvPr>
        </p:nvSpPr>
        <p:spPr/>
        <p:txBody>
          <a:bodyPr/>
          <a:lstStyle/>
          <a:p>
            <a:r>
              <a:rPr lang="de-DE" dirty="0"/>
              <a:t>Merkmale der übergeordneten Vision</a:t>
            </a:r>
          </a:p>
        </p:txBody>
      </p:sp>
      <p:sp>
        <p:nvSpPr>
          <p:cNvPr id="3" name="Inhaltsplatzhalter 2">
            <a:extLst>
              <a:ext uri="{FF2B5EF4-FFF2-40B4-BE49-F238E27FC236}">
                <a16:creationId xmlns:a16="http://schemas.microsoft.com/office/drawing/2014/main" id="{D4A8B26D-5245-440D-AB16-7A644E6209D1}"/>
              </a:ext>
            </a:extLst>
          </p:cNvPr>
          <p:cNvSpPr>
            <a:spLocks noGrp="1"/>
          </p:cNvSpPr>
          <p:nvPr>
            <p:ph idx="1"/>
          </p:nvPr>
        </p:nvSpPr>
        <p:spPr>
          <a:xfrm>
            <a:off x="505578" y="1494584"/>
            <a:ext cx="11136884" cy="4968545"/>
          </a:xfrm>
        </p:spPr>
        <p:txBody>
          <a:bodyPr>
            <a:normAutofit/>
          </a:bodyPr>
          <a:lstStyle/>
          <a:p>
            <a:pPr>
              <a:lnSpc>
                <a:spcPct val="100000"/>
              </a:lnSpc>
            </a:pPr>
            <a:r>
              <a:rPr lang="de-DE" sz="2133" dirty="0"/>
              <a:t>Natur ist der wichtigste Mehrwert Bad Herrenalbs</a:t>
            </a:r>
          </a:p>
          <a:p>
            <a:pPr>
              <a:lnSpc>
                <a:spcPct val="100000"/>
              </a:lnSpc>
            </a:pPr>
            <a:r>
              <a:rPr lang="de-DE" sz="2133" dirty="0"/>
              <a:t>Bad Herrenalb versteht sich immer als ein familienfreundliches, nachhaltiges „Gesamt-Bad Herrenalb“ </a:t>
            </a:r>
          </a:p>
          <a:p>
            <a:pPr>
              <a:lnSpc>
                <a:spcPct val="100000"/>
              </a:lnSpc>
            </a:pPr>
            <a:r>
              <a:rPr lang="de-DE" sz="2133" dirty="0"/>
              <a:t>Kinder, Jugendliche, Erwachsene und Senioren leben in Bad Herrenalb gemeinsam und Gleichberechtigt miteinander</a:t>
            </a:r>
          </a:p>
          <a:p>
            <a:pPr>
              <a:lnSpc>
                <a:spcPct val="100000"/>
              </a:lnSpc>
            </a:pPr>
            <a:r>
              <a:rPr lang="de-DE" sz="2133" dirty="0"/>
              <a:t>Vision fußt auf der Tradition: die Bedeutung der Stadt in den verschiedenen Zeitperioden ist von den Zisterziensern bis heute präsent und nicht vergessen</a:t>
            </a:r>
          </a:p>
          <a:p>
            <a:pPr>
              <a:lnSpc>
                <a:spcPct val="100000"/>
              </a:lnSpc>
            </a:pPr>
            <a:r>
              <a:rPr lang="de-DE" sz="2133" dirty="0"/>
              <a:t>Tourismus ist kein Selbstzweck, sondern muss dem Wohlstandserhalt als sanftes Gewerbe dienen</a:t>
            </a:r>
          </a:p>
          <a:p>
            <a:pPr>
              <a:lnSpc>
                <a:spcPct val="100000"/>
              </a:lnSpc>
            </a:pPr>
            <a:r>
              <a:rPr lang="de-DE" sz="2133" dirty="0"/>
              <a:t>Belange der Bürger, des Tourismus, Gesundheitseinrichtungen, sowie Handels und Gewerbes werden auf Augenhöhe betrachtet</a:t>
            </a:r>
          </a:p>
          <a:p>
            <a:endParaRPr lang="de-DE" dirty="0"/>
          </a:p>
        </p:txBody>
      </p:sp>
      <p:sp>
        <p:nvSpPr>
          <p:cNvPr id="4" name="Datumsplatzhalter 3">
            <a:extLst>
              <a:ext uri="{FF2B5EF4-FFF2-40B4-BE49-F238E27FC236}">
                <a16:creationId xmlns:a16="http://schemas.microsoft.com/office/drawing/2014/main" id="{F3D109A6-4F57-4055-ACAF-F5949FDFAADC}"/>
              </a:ext>
            </a:extLst>
          </p:cNvPr>
          <p:cNvSpPr>
            <a:spLocks noGrp="1"/>
          </p:cNvSpPr>
          <p:nvPr>
            <p:ph type="dt" sz="half" idx="10"/>
          </p:nvPr>
        </p:nvSpPr>
        <p:spPr/>
        <p:txBody>
          <a:bodyPr/>
          <a:lstStyle/>
          <a:p>
            <a:r>
              <a:rPr lang="de-DE"/>
              <a:t>13.05.2025</a:t>
            </a:r>
            <a:endParaRPr lang="de-DE" dirty="0"/>
          </a:p>
        </p:txBody>
      </p:sp>
      <p:sp>
        <p:nvSpPr>
          <p:cNvPr id="5" name="Foliennummernplatzhalter 4">
            <a:extLst>
              <a:ext uri="{FF2B5EF4-FFF2-40B4-BE49-F238E27FC236}">
                <a16:creationId xmlns:a16="http://schemas.microsoft.com/office/drawing/2014/main" id="{90BAE529-74E2-433E-AE4C-93177C8C0CDF}"/>
              </a:ext>
            </a:extLst>
          </p:cNvPr>
          <p:cNvSpPr>
            <a:spLocks noGrp="1"/>
          </p:cNvSpPr>
          <p:nvPr>
            <p:ph type="sldNum" sz="quarter" idx="12"/>
          </p:nvPr>
        </p:nvSpPr>
        <p:spPr/>
        <p:txBody>
          <a:bodyPr/>
          <a:lstStyle/>
          <a:p>
            <a:fld id="{A10A86A4-B022-7D42-B170-A8BE8AC0F050}" type="slidenum">
              <a:rPr lang="de-DE" smtClean="0"/>
              <a:t>17</a:t>
            </a:fld>
            <a:endParaRPr lang="de-DE" dirty="0"/>
          </a:p>
        </p:txBody>
      </p:sp>
    </p:spTree>
    <p:extLst>
      <p:ext uri="{BB962C8B-B14F-4D97-AF65-F5344CB8AC3E}">
        <p14:creationId xmlns:p14="http://schemas.microsoft.com/office/powerpoint/2010/main" val="278699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49F372-38FB-4534-BA78-4A6EB8578AB7}"/>
              </a:ext>
            </a:extLst>
          </p:cNvPr>
          <p:cNvSpPr>
            <a:spLocks noGrp="1"/>
          </p:cNvSpPr>
          <p:nvPr>
            <p:ph type="title"/>
          </p:nvPr>
        </p:nvSpPr>
        <p:spPr/>
        <p:txBody>
          <a:bodyPr/>
          <a:lstStyle/>
          <a:p>
            <a:r>
              <a:rPr lang="de-DE" dirty="0"/>
              <a:t>Merkmale der übergeordneten Vision</a:t>
            </a:r>
          </a:p>
        </p:txBody>
      </p:sp>
      <p:sp>
        <p:nvSpPr>
          <p:cNvPr id="3" name="Inhaltsplatzhalter 2">
            <a:extLst>
              <a:ext uri="{FF2B5EF4-FFF2-40B4-BE49-F238E27FC236}">
                <a16:creationId xmlns:a16="http://schemas.microsoft.com/office/drawing/2014/main" id="{D4A8B26D-5245-440D-AB16-7A644E6209D1}"/>
              </a:ext>
            </a:extLst>
          </p:cNvPr>
          <p:cNvSpPr>
            <a:spLocks noGrp="1"/>
          </p:cNvSpPr>
          <p:nvPr>
            <p:ph idx="1"/>
          </p:nvPr>
        </p:nvSpPr>
        <p:spPr>
          <a:xfrm>
            <a:off x="505578" y="1494584"/>
            <a:ext cx="11136884" cy="4968545"/>
          </a:xfrm>
        </p:spPr>
        <p:txBody>
          <a:bodyPr>
            <a:normAutofit fontScale="62500" lnSpcReduction="20000"/>
          </a:bodyPr>
          <a:lstStyle/>
          <a:p>
            <a:pPr>
              <a:lnSpc>
                <a:spcPct val="120000"/>
              </a:lnSpc>
            </a:pPr>
            <a:r>
              <a:rPr lang="de-DE" sz="3466" dirty="0"/>
              <a:t>Die Grünflächen Bad Herrenalbs dienen der Aufenthaltsqualität und sind schonend und sparsam im Sinne Natur, Gesundheit und des nachhaltigen Tourismus zu entwickeln</a:t>
            </a:r>
          </a:p>
          <a:p>
            <a:pPr>
              <a:lnSpc>
                <a:spcPct val="120000"/>
              </a:lnSpc>
            </a:pPr>
            <a:r>
              <a:rPr lang="de-DE" sz="3466" dirty="0"/>
              <a:t>Aufenthaltsqualität hat mehrere Aspekte: hierzu zählen neben aktiv gelebten Klima-, Umwelt- und Naturschutz, u.a. auch eine gesunde Handelsstruktur mit einer Gewerbestrategie</a:t>
            </a:r>
          </a:p>
          <a:p>
            <a:pPr>
              <a:lnSpc>
                <a:spcPct val="120000"/>
              </a:lnSpc>
            </a:pPr>
            <a:r>
              <a:rPr lang="de-DE" sz="3466" dirty="0"/>
              <a:t>Leerstandsbeseitigung und Sanierung sind wesentliche Bestandteile der baulichen Entwicklungsstrategie</a:t>
            </a:r>
          </a:p>
          <a:p>
            <a:pPr>
              <a:lnSpc>
                <a:spcPct val="120000"/>
              </a:lnSpc>
            </a:pPr>
            <a:r>
              <a:rPr lang="de-DE" sz="3466" dirty="0"/>
              <a:t>Grundlage dafür sind ausgewogene und nachhaltige Finanzierungskonzepte</a:t>
            </a:r>
          </a:p>
          <a:p>
            <a:pPr>
              <a:lnSpc>
                <a:spcPct val="120000"/>
              </a:lnSpc>
            </a:pPr>
            <a:r>
              <a:rPr lang="de-DE" sz="3466" dirty="0"/>
              <a:t>Als wesentliche Grundlage ist die Entwicklung einer sachorientierten auf gegenseitigem Vertrauen basierende Diskussions- und Entscheidungskultur zu benennen</a:t>
            </a:r>
          </a:p>
          <a:p>
            <a:pPr>
              <a:lnSpc>
                <a:spcPct val="120000"/>
              </a:lnSpc>
            </a:pPr>
            <a:r>
              <a:rPr lang="de-DE" sz="3466" dirty="0"/>
              <a:t>Die Vereins- und ehrenamtliche Arbeit ist wesentlich für eine erfolgreiche Entwicklung der Stadt und ist entsprechend zu fördern.</a:t>
            </a:r>
          </a:p>
          <a:p>
            <a:pPr>
              <a:lnSpc>
                <a:spcPct val="120000"/>
              </a:lnSpc>
            </a:pPr>
            <a:r>
              <a:rPr lang="de-DE" sz="3466" dirty="0"/>
              <a:t>Wertorientierte Ausgestaltung der strat. Ziele schafft gemeinsame Zielvorstellungen</a:t>
            </a:r>
          </a:p>
          <a:p>
            <a:pPr>
              <a:lnSpc>
                <a:spcPct val="120000"/>
              </a:lnSpc>
            </a:pPr>
            <a:endParaRPr lang="de-DE" sz="3466" dirty="0"/>
          </a:p>
          <a:p>
            <a:endParaRPr lang="de-DE" dirty="0"/>
          </a:p>
        </p:txBody>
      </p:sp>
      <p:sp>
        <p:nvSpPr>
          <p:cNvPr id="4" name="Datumsplatzhalter 3">
            <a:extLst>
              <a:ext uri="{FF2B5EF4-FFF2-40B4-BE49-F238E27FC236}">
                <a16:creationId xmlns:a16="http://schemas.microsoft.com/office/drawing/2014/main" id="{F3D109A6-4F57-4055-ACAF-F5949FDFAADC}"/>
              </a:ext>
            </a:extLst>
          </p:cNvPr>
          <p:cNvSpPr>
            <a:spLocks noGrp="1"/>
          </p:cNvSpPr>
          <p:nvPr>
            <p:ph type="dt" sz="half" idx="10"/>
          </p:nvPr>
        </p:nvSpPr>
        <p:spPr/>
        <p:txBody>
          <a:bodyPr/>
          <a:lstStyle/>
          <a:p>
            <a:r>
              <a:rPr lang="de-DE"/>
              <a:t>13.05.2025</a:t>
            </a:r>
            <a:endParaRPr lang="de-DE" dirty="0"/>
          </a:p>
        </p:txBody>
      </p:sp>
      <p:sp>
        <p:nvSpPr>
          <p:cNvPr id="5" name="Foliennummernplatzhalter 4">
            <a:extLst>
              <a:ext uri="{FF2B5EF4-FFF2-40B4-BE49-F238E27FC236}">
                <a16:creationId xmlns:a16="http://schemas.microsoft.com/office/drawing/2014/main" id="{90BAE529-74E2-433E-AE4C-93177C8C0CDF}"/>
              </a:ext>
            </a:extLst>
          </p:cNvPr>
          <p:cNvSpPr>
            <a:spLocks noGrp="1"/>
          </p:cNvSpPr>
          <p:nvPr>
            <p:ph type="sldNum" sz="quarter" idx="12"/>
          </p:nvPr>
        </p:nvSpPr>
        <p:spPr/>
        <p:txBody>
          <a:bodyPr/>
          <a:lstStyle/>
          <a:p>
            <a:fld id="{A10A86A4-B022-7D42-B170-A8BE8AC0F050}" type="slidenum">
              <a:rPr lang="de-DE" smtClean="0"/>
              <a:t>18</a:t>
            </a:fld>
            <a:endParaRPr lang="de-DE" dirty="0"/>
          </a:p>
        </p:txBody>
      </p:sp>
    </p:spTree>
    <p:extLst>
      <p:ext uri="{BB962C8B-B14F-4D97-AF65-F5344CB8AC3E}">
        <p14:creationId xmlns:p14="http://schemas.microsoft.com/office/powerpoint/2010/main" val="4106708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2BBB631-3A2C-485A-81D7-4B634E52FD6B}"/>
              </a:ext>
            </a:extLst>
          </p:cNvPr>
          <p:cNvSpPr>
            <a:spLocks noGrp="1"/>
          </p:cNvSpPr>
          <p:nvPr>
            <p:ph idx="1"/>
          </p:nvPr>
        </p:nvSpPr>
        <p:spPr/>
        <p:txBody>
          <a:bodyPr/>
          <a:lstStyle/>
          <a:p>
            <a:r>
              <a:rPr lang="de-DE" dirty="0"/>
              <a:t>Strategieworkshop am 02.07.2025: alle Bürger sind herzlich eingeladen</a:t>
            </a:r>
          </a:p>
        </p:txBody>
      </p:sp>
      <p:sp>
        <p:nvSpPr>
          <p:cNvPr id="3" name="Datumsplatzhalter 2">
            <a:extLst>
              <a:ext uri="{FF2B5EF4-FFF2-40B4-BE49-F238E27FC236}">
                <a16:creationId xmlns:a16="http://schemas.microsoft.com/office/drawing/2014/main" id="{BCAB964A-CD4B-4FB0-8A06-AE9B5C13D42C}"/>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775A649E-3E34-4B30-AC74-AEDB36CFA72F}"/>
              </a:ext>
            </a:extLst>
          </p:cNvPr>
          <p:cNvSpPr>
            <a:spLocks noGrp="1"/>
          </p:cNvSpPr>
          <p:nvPr>
            <p:ph type="sldNum" sz="quarter" idx="16"/>
          </p:nvPr>
        </p:nvSpPr>
        <p:spPr/>
        <p:txBody>
          <a:bodyPr/>
          <a:lstStyle/>
          <a:p>
            <a:fld id="{61696EC4-B4CF-4701-AD06-A8439D6D8E12}" type="slidenum">
              <a:rPr lang="en-US" smtClean="0"/>
              <a:pPr/>
              <a:t>19</a:t>
            </a:fld>
            <a:endParaRPr lang="en-US" dirty="0"/>
          </a:p>
        </p:txBody>
      </p:sp>
      <p:sp>
        <p:nvSpPr>
          <p:cNvPr id="5" name="Textplatzhalter 4">
            <a:extLst>
              <a:ext uri="{FF2B5EF4-FFF2-40B4-BE49-F238E27FC236}">
                <a16:creationId xmlns:a16="http://schemas.microsoft.com/office/drawing/2014/main" id="{8E7F733E-F8D4-4059-A51D-5B0A43624809}"/>
              </a:ext>
            </a:extLst>
          </p:cNvPr>
          <p:cNvSpPr>
            <a:spLocks noGrp="1"/>
          </p:cNvSpPr>
          <p:nvPr>
            <p:ph type="body" sz="quarter" idx="13"/>
          </p:nvPr>
        </p:nvSpPr>
        <p:spPr/>
        <p:txBody>
          <a:bodyPr/>
          <a:lstStyle/>
          <a:p>
            <a:r>
              <a:rPr lang="de-DE" dirty="0"/>
              <a:t>Nächster Schritt</a:t>
            </a:r>
          </a:p>
        </p:txBody>
      </p:sp>
      <p:sp>
        <p:nvSpPr>
          <p:cNvPr id="6" name="Titel 5">
            <a:extLst>
              <a:ext uri="{FF2B5EF4-FFF2-40B4-BE49-F238E27FC236}">
                <a16:creationId xmlns:a16="http://schemas.microsoft.com/office/drawing/2014/main" id="{95736469-E9B8-4D28-BA7D-0DB829A093F0}"/>
              </a:ext>
            </a:extLst>
          </p:cNvPr>
          <p:cNvSpPr>
            <a:spLocks noGrp="1"/>
          </p:cNvSpPr>
          <p:nvPr>
            <p:ph type="title"/>
          </p:nvPr>
        </p:nvSpPr>
        <p:spPr/>
        <p:txBody>
          <a:bodyPr/>
          <a:lstStyle/>
          <a:p>
            <a:r>
              <a:rPr lang="de-DE" dirty="0"/>
              <a:t>Strategieentwicklung</a:t>
            </a:r>
          </a:p>
        </p:txBody>
      </p:sp>
      <p:pic>
        <p:nvPicPr>
          <p:cNvPr id="8" name="Grafik 7">
            <a:extLst>
              <a:ext uri="{FF2B5EF4-FFF2-40B4-BE49-F238E27FC236}">
                <a16:creationId xmlns:a16="http://schemas.microsoft.com/office/drawing/2014/main" id="{1968FCA2-1989-41AA-882C-7D6D7D8F8907}"/>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colorTemperature colorTemp="7890"/>
                    </a14:imgEffect>
                    <a14:imgEffect>
                      <a14:saturation sat="80000"/>
                    </a14:imgEffect>
                  </a14:imgLayer>
                </a14:imgProps>
              </a:ext>
            </a:extLst>
          </a:blip>
          <a:srcRect t="14385"/>
          <a:stretch/>
        </p:blipFill>
        <p:spPr>
          <a:xfrm>
            <a:off x="836313" y="1979615"/>
            <a:ext cx="10506551" cy="4090370"/>
          </a:xfrm>
          <a:prstGeom prst="rect">
            <a:avLst/>
          </a:prstGeom>
        </p:spPr>
      </p:pic>
      <p:sp>
        <p:nvSpPr>
          <p:cNvPr id="9" name="Textfeld 8">
            <a:extLst>
              <a:ext uri="{FF2B5EF4-FFF2-40B4-BE49-F238E27FC236}">
                <a16:creationId xmlns:a16="http://schemas.microsoft.com/office/drawing/2014/main" id="{6655990C-73C2-4F02-A48E-F0A77160C1AF}"/>
              </a:ext>
            </a:extLst>
          </p:cNvPr>
          <p:cNvSpPr txBox="1"/>
          <p:nvPr/>
        </p:nvSpPr>
        <p:spPr>
          <a:xfrm>
            <a:off x="9281081" y="5854541"/>
            <a:ext cx="2061783" cy="215444"/>
          </a:xfrm>
          <a:prstGeom prst="rect">
            <a:avLst/>
          </a:prstGeom>
          <a:noFill/>
        </p:spPr>
        <p:txBody>
          <a:bodyPr wrap="none" rtlCol="0">
            <a:spAutoFit/>
          </a:bodyPr>
          <a:lstStyle/>
          <a:p>
            <a:r>
              <a:rPr lang="de-DE" sz="800" dirty="0"/>
              <a:t>Bildquelle: S. Niese / Strategielandkarten</a:t>
            </a:r>
          </a:p>
        </p:txBody>
      </p:sp>
      <p:sp>
        <p:nvSpPr>
          <p:cNvPr id="7" name="Textfeld 6">
            <a:extLst>
              <a:ext uri="{FF2B5EF4-FFF2-40B4-BE49-F238E27FC236}">
                <a16:creationId xmlns:a16="http://schemas.microsoft.com/office/drawing/2014/main" id="{93782EAF-C17B-4987-B7DD-EE52C4D0344B}"/>
              </a:ext>
            </a:extLst>
          </p:cNvPr>
          <p:cNvSpPr txBox="1"/>
          <p:nvPr/>
        </p:nvSpPr>
        <p:spPr>
          <a:xfrm>
            <a:off x="1055914" y="1979615"/>
            <a:ext cx="9720943" cy="923330"/>
          </a:xfrm>
          <a:prstGeom prst="rect">
            <a:avLst/>
          </a:prstGeom>
          <a:noFill/>
        </p:spPr>
        <p:txBody>
          <a:bodyPr wrap="square" rtlCol="0">
            <a:spAutoFit/>
          </a:bodyPr>
          <a:lstStyle/>
          <a:p>
            <a:r>
              <a:rPr lang="de-DE" dirty="0">
                <a:sym typeface="Wingdings" panose="05000000000000000000" pitchFamily="2" charset="2"/>
              </a:rPr>
              <a:t> Detaillierung Leitebene, </a:t>
            </a:r>
            <a:r>
              <a:rPr lang="de-DE" dirty="0" err="1">
                <a:sym typeface="Wingdings" panose="05000000000000000000" pitchFamily="2" charset="2"/>
              </a:rPr>
              <a:t>Sichtenvielfalt</a:t>
            </a:r>
            <a:r>
              <a:rPr lang="de-DE" dirty="0">
                <a:sym typeface="Wingdings" panose="05000000000000000000" pitchFamily="2" charset="2"/>
              </a:rPr>
              <a:t> erhöhen, Basis für Empfehlung initialer Entwicklungsstrategie an GR  aktive Mitarbeit von allen Stakeholdern gewünscht: auch GR  und Verwaltung, Tourismus, Firmen/Gewerbe, Bürger, Vereine, ausdrücklich </a:t>
            </a:r>
            <a:r>
              <a:rPr lang="de-DE" b="1" dirty="0">
                <a:solidFill>
                  <a:schemeClr val="tx2"/>
                </a:solidFill>
                <a:sym typeface="Wingdings" panose="05000000000000000000" pitchFamily="2" charset="2"/>
              </a:rPr>
              <a:t>JEDER (!)</a:t>
            </a:r>
            <a:endParaRPr lang="de-DE" b="1" dirty="0">
              <a:solidFill>
                <a:schemeClr val="tx2"/>
              </a:solidFill>
            </a:endParaRPr>
          </a:p>
        </p:txBody>
      </p:sp>
    </p:spTree>
    <p:extLst>
      <p:ext uri="{BB962C8B-B14F-4D97-AF65-F5344CB8AC3E}">
        <p14:creationId xmlns:p14="http://schemas.microsoft.com/office/powerpoint/2010/main" val="2622540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C81F619-A3C6-47D1-AAA8-4836B4248CD8}"/>
              </a:ext>
            </a:extLst>
          </p:cNvPr>
          <p:cNvSpPr>
            <a:spLocks noGrp="1"/>
          </p:cNvSpPr>
          <p:nvPr>
            <p:ph idx="1"/>
          </p:nvPr>
        </p:nvSpPr>
        <p:spPr/>
        <p:txBody>
          <a:bodyPr/>
          <a:lstStyle/>
          <a:p>
            <a:pPr marL="514350" indent="-514350">
              <a:buFont typeface="+mj-lt"/>
              <a:buAutoNum type="arabicPeriod"/>
            </a:pPr>
            <a:r>
              <a:rPr lang="de-DE" dirty="0"/>
              <a:t>Bedeutung Bürgerversammlung – Warum findet diese statt?</a:t>
            </a:r>
          </a:p>
          <a:p>
            <a:pPr marL="514350" indent="-514350">
              <a:buFont typeface="+mj-lt"/>
              <a:buAutoNum type="arabicPeriod"/>
            </a:pPr>
            <a:r>
              <a:rPr lang="de-DE" dirty="0"/>
              <a:t>Bürgerbeteiligungssatzung Stand 03/2024: Umsetzungsstatus</a:t>
            </a:r>
          </a:p>
          <a:p>
            <a:pPr marL="514350" indent="-514350">
              <a:buFont typeface="+mj-lt"/>
              <a:buAutoNum type="arabicPeriod"/>
            </a:pPr>
            <a:r>
              <a:rPr lang="de-DE" dirty="0"/>
              <a:t>Strategieentwicklung: Warum ist das wichtig und was soll damit erreicht werden?</a:t>
            </a:r>
          </a:p>
          <a:p>
            <a:pPr marL="514350" indent="-514350">
              <a:buFont typeface="+mj-lt"/>
              <a:buAutoNum type="arabicPeriod"/>
            </a:pPr>
            <a:r>
              <a:rPr lang="de-DE" b="1" dirty="0">
                <a:solidFill>
                  <a:schemeClr val="tx2"/>
                </a:solidFill>
              </a:rPr>
              <a:t>Status Einzelprojekte mit Bürgerbeteiligung nach Satzung</a:t>
            </a:r>
          </a:p>
          <a:p>
            <a:pPr marL="514350" indent="-514350">
              <a:buFont typeface="+mj-lt"/>
              <a:buAutoNum type="arabicPeriod"/>
            </a:pPr>
            <a:r>
              <a:rPr lang="de-DE" dirty="0"/>
              <a:t>Wie kann ich als Bürger/in aktiv teilnehmen?</a:t>
            </a:r>
          </a:p>
          <a:p>
            <a:pPr marL="514350" indent="-514350">
              <a:buFont typeface="+mj-lt"/>
              <a:buAutoNum type="arabicPeriod"/>
            </a:pPr>
            <a:r>
              <a:rPr lang="de-DE" dirty="0"/>
              <a:t>Entwicklung Handlungsfeld Kommunikation</a:t>
            </a:r>
          </a:p>
          <a:p>
            <a:pPr marL="514350" indent="-514350">
              <a:buFont typeface="+mj-lt"/>
              <a:buAutoNum type="arabicPeriod"/>
            </a:pPr>
            <a:r>
              <a:rPr lang="de-DE" dirty="0"/>
              <a:t>Leitlinien „Bürgerbeteiligung“</a:t>
            </a:r>
          </a:p>
          <a:p>
            <a:pPr marL="514350" indent="-514350">
              <a:buFont typeface="+mj-lt"/>
              <a:buAutoNum type="arabicPeriod"/>
            </a:pPr>
            <a:r>
              <a:rPr lang="de-DE" dirty="0"/>
              <a:t>Sonstiges / Fragen und Diskussion</a:t>
            </a:r>
          </a:p>
        </p:txBody>
      </p:sp>
      <p:sp>
        <p:nvSpPr>
          <p:cNvPr id="3" name="Datumsplatzhalter 2">
            <a:extLst>
              <a:ext uri="{FF2B5EF4-FFF2-40B4-BE49-F238E27FC236}">
                <a16:creationId xmlns:a16="http://schemas.microsoft.com/office/drawing/2014/main" id="{B30A2AC6-263F-48AD-8247-4069600D88F4}"/>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5E4818D0-27D1-476E-96CB-22F6AD8F5232}"/>
              </a:ext>
            </a:extLst>
          </p:cNvPr>
          <p:cNvSpPr>
            <a:spLocks noGrp="1"/>
          </p:cNvSpPr>
          <p:nvPr>
            <p:ph type="sldNum" sz="quarter" idx="16"/>
          </p:nvPr>
        </p:nvSpPr>
        <p:spPr/>
        <p:txBody>
          <a:bodyPr/>
          <a:lstStyle/>
          <a:p>
            <a:fld id="{61696EC4-B4CF-4701-AD06-A8439D6D8E12}" type="slidenum">
              <a:rPr lang="en-US" smtClean="0"/>
              <a:pPr/>
              <a:t>20</a:t>
            </a:fld>
            <a:endParaRPr lang="en-US" dirty="0"/>
          </a:p>
        </p:txBody>
      </p:sp>
      <p:sp>
        <p:nvSpPr>
          <p:cNvPr id="5" name="Textplatzhalter 4">
            <a:extLst>
              <a:ext uri="{FF2B5EF4-FFF2-40B4-BE49-F238E27FC236}">
                <a16:creationId xmlns:a16="http://schemas.microsoft.com/office/drawing/2014/main" id="{F60EFF37-13D4-4B2A-8BA8-0903B229FC92}"/>
              </a:ext>
            </a:extLst>
          </p:cNvPr>
          <p:cNvSpPr>
            <a:spLocks noGrp="1"/>
          </p:cNvSpPr>
          <p:nvPr>
            <p:ph type="body" sz="quarter" idx="13"/>
          </p:nvPr>
        </p:nvSpPr>
        <p:spPr/>
        <p:txBody>
          <a:bodyPr/>
          <a:lstStyle/>
          <a:p>
            <a:r>
              <a:rPr lang="de-DE" dirty="0"/>
              <a:t>Inhalte</a:t>
            </a:r>
          </a:p>
        </p:txBody>
      </p:sp>
      <p:sp>
        <p:nvSpPr>
          <p:cNvPr id="6" name="Titel 5">
            <a:extLst>
              <a:ext uri="{FF2B5EF4-FFF2-40B4-BE49-F238E27FC236}">
                <a16:creationId xmlns:a16="http://schemas.microsoft.com/office/drawing/2014/main" id="{C61DE1B2-555C-481E-A76A-97F76C64DBCC}"/>
              </a:ext>
            </a:extLst>
          </p:cNvPr>
          <p:cNvSpPr>
            <a:spLocks noGrp="1"/>
          </p:cNvSpPr>
          <p:nvPr>
            <p:ph type="title"/>
          </p:nvPr>
        </p:nvSpPr>
        <p:spPr/>
        <p:txBody>
          <a:bodyPr/>
          <a:lstStyle/>
          <a:p>
            <a:r>
              <a:rPr lang="de-DE" dirty="0"/>
              <a:t>Bürgerversammlung 2025</a:t>
            </a:r>
          </a:p>
        </p:txBody>
      </p:sp>
    </p:spTree>
    <p:extLst>
      <p:ext uri="{BB962C8B-B14F-4D97-AF65-F5344CB8AC3E}">
        <p14:creationId xmlns:p14="http://schemas.microsoft.com/office/powerpoint/2010/main" val="3676677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BDBB35-F102-40D3-91AF-E18CE336BE80}"/>
              </a:ext>
            </a:extLst>
          </p:cNvPr>
          <p:cNvSpPr>
            <a:spLocks noGrp="1"/>
          </p:cNvSpPr>
          <p:nvPr>
            <p:ph type="title"/>
          </p:nvPr>
        </p:nvSpPr>
        <p:spPr>
          <a:xfrm>
            <a:off x="519556" y="216516"/>
            <a:ext cx="9156078" cy="659574"/>
          </a:xfrm>
        </p:spPr>
        <p:txBody>
          <a:bodyPr>
            <a:normAutofit fontScale="90000"/>
          </a:bodyPr>
          <a:lstStyle/>
          <a:p>
            <a:r>
              <a:rPr lang="de-DE" sz="2666" dirty="0"/>
              <a:t>Status Einzelprojekte mit Bürgerbeteiligung nach Satzung</a:t>
            </a:r>
          </a:p>
        </p:txBody>
      </p:sp>
      <p:sp>
        <p:nvSpPr>
          <p:cNvPr id="4" name="Datumsplatzhalter 3">
            <a:extLst>
              <a:ext uri="{FF2B5EF4-FFF2-40B4-BE49-F238E27FC236}">
                <a16:creationId xmlns:a16="http://schemas.microsoft.com/office/drawing/2014/main" id="{50EA063D-A2A9-4E44-A38A-60AF0A4A463D}"/>
              </a:ext>
            </a:extLst>
          </p:cNvPr>
          <p:cNvSpPr>
            <a:spLocks noGrp="1"/>
          </p:cNvSpPr>
          <p:nvPr>
            <p:ph type="dt" sz="half" idx="10"/>
          </p:nvPr>
        </p:nvSpPr>
        <p:spPr/>
        <p:txBody>
          <a:bodyPr/>
          <a:lstStyle/>
          <a:p>
            <a:r>
              <a:rPr lang="de-DE"/>
              <a:t>13.05.2025</a:t>
            </a:r>
            <a:endParaRPr lang="de-DE" dirty="0"/>
          </a:p>
        </p:txBody>
      </p:sp>
      <p:sp>
        <p:nvSpPr>
          <p:cNvPr id="5" name="Foliennummernplatzhalter 4">
            <a:extLst>
              <a:ext uri="{FF2B5EF4-FFF2-40B4-BE49-F238E27FC236}">
                <a16:creationId xmlns:a16="http://schemas.microsoft.com/office/drawing/2014/main" id="{5081B6C1-9AD0-4585-A8C2-84AA25201B4C}"/>
              </a:ext>
            </a:extLst>
          </p:cNvPr>
          <p:cNvSpPr>
            <a:spLocks noGrp="1"/>
          </p:cNvSpPr>
          <p:nvPr>
            <p:ph type="sldNum" sz="quarter" idx="12"/>
          </p:nvPr>
        </p:nvSpPr>
        <p:spPr/>
        <p:txBody>
          <a:bodyPr/>
          <a:lstStyle/>
          <a:p>
            <a:fld id="{A10A86A4-B022-7D42-B170-A8BE8AC0F050}" type="slidenum">
              <a:rPr lang="de-DE" smtClean="0"/>
              <a:t>21</a:t>
            </a:fld>
            <a:endParaRPr lang="de-DE" dirty="0"/>
          </a:p>
        </p:txBody>
      </p:sp>
      <p:sp>
        <p:nvSpPr>
          <p:cNvPr id="3" name="Textfeld 2">
            <a:extLst>
              <a:ext uri="{FF2B5EF4-FFF2-40B4-BE49-F238E27FC236}">
                <a16:creationId xmlns:a16="http://schemas.microsoft.com/office/drawing/2014/main" id="{1B419940-F7D5-47D9-8451-F628F72B1D1E}"/>
              </a:ext>
            </a:extLst>
          </p:cNvPr>
          <p:cNvSpPr txBox="1"/>
          <p:nvPr/>
        </p:nvSpPr>
        <p:spPr>
          <a:xfrm>
            <a:off x="394445" y="876090"/>
            <a:ext cx="6184706" cy="461665"/>
          </a:xfrm>
          <a:prstGeom prst="rect">
            <a:avLst/>
          </a:prstGeom>
          <a:noFill/>
        </p:spPr>
        <p:txBody>
          <a:bodyPr wrap="none" rtlCol="0">
            <a:spAutoFit/>
          </a:bodyPr>
          <a:lstStyle/>
          <a:p>
            <a:r>
              <a:rPr lang="de-DE" sz="2400" b="1" i="1" dirty="0">
                <a:solidFill>
                  <a:schemeClr val="bg1">
                    <a:lumMod val="65000"/>
                  </a:schemeClr>
                </a:solidFill>
              </a:rPr>
              <a:t>„abgeschlossene und laufende Projekte“</a:t>
            </a:r>
          </a:p>
        </p:txBody>
      </p:sp>
      <p:sp>
        <p:nvSpPr>
          <p:cNvPr id="7" name="Inhaltsplatzhalter 2">
            <a:extLst>
              <a:ext uri="{FF2B5EF4-FFF2-40B4-BE49-F238E27FC236}">
                <a16:creationId xmlns:a16="http://schemas.microsoft.com/office/drawing/2014/main" id="{19503E9A-4C12-4750-98C3-3FC1839E96D1}"/>
              </a:ext>
            </a:extLst>
          </p:cNvPr>
          <p:cNvSpPr>
            <a:spLocks noGrp="1"/>
          </p:cNvSpPr>
          <p:nvPr>
            <p:ph idx="1"/>
          </p:nvPr>
        </p:nvSpPr>
        <p:spPr>
          <a:xfrm>
            <a:off x="505578" y="2070460"/>
            <a:ext cx="11135999" cy="4523445"/>
          </a:xfrm>
        </p:spPr>
        <p:txBody>
          <a:bodyPr>
            <a:normAutofit/>
          </a:bodyPr>
          <a:lstStyle/>
          <a:p>
            <a:r>
              <a:rPr lang="de-DE" dirty="0"/>
              <a:t>Runder Tisch Finanzen (abgeschlossen)</a:t>
            </a:r>
          </a:p>
          <a:p>
            <a:pPr marL="0" indent="0">
              <a:buNone/>
            </a:pPr>
            <a:endParaRPr lang="de-DE" dirty="0"/>
          </a:p>
          <a:p>
            <a:r>
              <a:rPr lang="de-DE" dirty="0"/>
              <a:t>Analyse interkommunales Gewerbegebiet (abgeschlossen) </a:t>
            </a:r>
            <a:br>
              <a:rPr lang="de-DE" dirty="0"/>
            </a:br>
            <a:endParaRPr lang="de-DE" dirty="0"/>
          </a:p>
          <a:p>
            <a:r>
              <a:rPr lang="de-DE" dirty="0"/>
              <a:t>Stadtentwicklung und Verdichtung am Beispiel Buchenhain</a:t>
            </a:r>
          </a:p>
          <a:p>
            <a:endParaRPr lang="de-DE" dirty="0"/>
          </a:p>
          <a:p>
            <a:r>
              <a:rPr lang="de-DE" dirty="0"/>
              <a:t>Leitplanken Entwicklung Schweizer Wiese</a:t>
            </a:r>
          </a:p>
          <a:p>
            <a:endParaRPr lang="de-DE" dirty="0"/>
          </a:p>
          <a:p>
            <a:r>
              <a:rPr lang="de-DE" dirty="0"/>
              <a:t>Unechte Teilortswahl</a:t>
            </a:r>
          </a:p>
          <a:p>
            <a:pPr marL="0" indent="0">
              <a:buNone/>
            </a:pPr>
            <a:endParaRPr lang="de-DE" dirty="0"/>
          </a:p>
        </p:txBody>
      </p:sp>
    </p:spTree>
    <p:extLst>
      <p:ext uri="{BB962C8B-B14F-4D97-AF65-F5344CB8AC3E}">
        <p14:creationId xmlns:p14="http://schemas.microsoft.com/office/powerpoint/2010/main" val="1425117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97829D-C4B7-4348-A1FE-8AB6AD9A93B1}"/>
              </a:ext>
            </a:extLst>
          </p:cNvPr>
          <p:cNvSpPr>
            <a:spLocks noGrp="1"/>
          </p:cNvSpPr>
          <p:nvPr>
            <p:ph type="title"/>
          </p:nvPr>
        </p:nvSpPr>
        <p:spPr/>
        <p:txBody>
          <a:bodyPr/>
          <a:lstStyle/>
          <a:p>
            <a:r>
              <a:rPr lang="de-DE" dirty="0"/>
              <a:t>Ergebnisse aus Handlungsfeldern (Auszug)</a:t>
            </a:r>
          </a:p>
        </p:txBody>
      </p:sp>
      <p:sp>
        <p:nvSpPr>
          <p:cNvPr id="3" name="Inhaltsplatzhalter 2">
            <a:extLst>
              <a:ext uri="{FF2B5EF4-FFF2-40B4-BE49-F238E27FC236}">
                <a16:creationId xmlns:a16="http://schemas.microsoft.com/office/drawing/2014/main" id="{8CDDD02B-7860-4C19-8592-9DB80A8630B1}"/>
              </a:ext>
            </a:extLst>
          </p:cNvPr>
          <p:cNvSpPr>
            <a:spLocks noGrp="1"/>
          </p:cNvSpPr>
          <p:nvPr>
            <p:ph idx="1"/>
          </p:nvPr>
        </p:nvSpPr>
        <p:spPr/>
        <p:txBody>
          <a:bodyPr>
            <a:normAutofit fontScale="70000" lnSpcReduction="20000"/>
          </a:bodyPr>
          <a:lstStyle/>
          <a:p>
            <a:r>
              <a:rPr lang="de-DE" b="1" dirty="0">
                <a:solidFill>
                  <a:schemeClr val="tx2"/>
                </a:solidFill>
              </a:rPr>
              <a:t>Bürgerbeteiligung und Transparenz</a:t>
            </a:r>
            <a:r>
              <a:rPr lang="de-DE" dirty="0"/>
              <a:t>: Satzung, Kommunikationskonzept</a:t>
            </a:r>
          </a:p>
          <a:p>
            <a:endParaRPr lang="de-DE" dirty="0"/>
          </a:p>
          <a:p>
            <a:r>
              <a:rPr lang="de-DE" b="1" dirty="0">
                <a:solidFill>
                  <a:schemeClr val="tx2"/>
                </a:solidFill>
              </a:rPr>
              <a:t>Energie/Mobilität </a:t>
            </a:r>
            <a:r>
              <a:rPr lang="de-DE" dirty="0"/>
              <a:t>– Priorisierung </a:t>
            </a:r>
            <a:r>
              <a:rPr lang="de-DE" b="1" i="1" dirty="0"/>
              <a:t>jetzt</a:t>
            </a:r>
            <a:r>
              <a:rPr lang="de-DE" dirty="0"/>
              <a:t> notwendig: </a:t>
            </a:r>
            <a:r>
              <a:rPr lang="de-DE" b="1" u="sng" dirty="0"/>
              <a:t>Energiekonzept</a:t>
            </a:r>
            <a:r>
              <a:rPr lang="de-DE" dirty="0"/>
              <a:t> /</a:t>
            </a:r>
            <a:br>
              <a:rPr lang="de-DE" dirty="0"/>
            </a:br>
            <a:br>
              <a:rPr lang="de-DE" dirty="0"/>
            </a:br>
            <a:r>
              <a:rPr lang="de-DE" dirty="0"/>
              <a:t>Bürgerenergiegenossenschaft /Engagement Stadtmobil und AVG </a:t>
            </a:r>
            <a:r>
              <a:rPr lang="de-DE" dirty="0" err="1"/>
              <a:t>MyShuttle</a:t>
            </a:r>
            <a:endParaRPr lang="de-DE" dirty="0"/>
          </a:p>
          <a:p>
            <a:pPr marL="0" indent="0">
              <a:buNone/>
            </a:pPr>
            <a:endParaRPr lang="de-DE" dirty="0"/>
          </a:p>
          <a:p>
            <a:r>
              <a:rPr lang="de-DE" b="1" dirty="0">
                <a:solidFill>
                  <a:schemeClr val="tx2"/>
                </a:solidFill>
              </a:rPr>
              <a:t>Soziales</a:t>
            </a:r>
            <a:r>
              <a:rPr lang="de-DE" dirty="0"/>
              <a:t>: Situationsanalyse / initiative für Einführung </a:t>
            </a:r>
            <a:r>
              <a:rPr lang="de-DE" dirty="0" err="1"/>
              <a:t>Hilver</a:t>
            </a:r>
            <a:r>
              <a:rPr lang="de-DE" dirty="0"/>
              <a:t> (</a:t>
            </a:r>
            <a:r>
              <a:rPr lang="de-DE" dirty="0">
                <a:hlinkClick r:id="rId2"/>
              </a:rPr>
              <a:t>https://www.hilver.de/</a:t>
            </a:r>
            <a:r>
              <a:rPr lang="de-DE" dirty="0"/>
              <a:t>)</a:t>
            </a:r>
          </a:p>
          <a:p>
            <a:endParaRPr lang="de-DE" dirty="0"/>
          </a:p>
          <a:p>
            <a:r>
              <a:rPr lang="de-DE" b="1" dirty="0">
                <a:solidFill>
                  <a:schemeClr val="tx2"/>
                </a:solidFill>
              </a:rPr>
              <a:t>Vereinsleben</a:t>
            </a:r>
            <a:r>
              <a:rPr lang="de-DE" dirty="0"/>
              <a:t>: Jährlicher Abstimmungstermin, Tag der Vereine, Stadtmobil, </a:t>
            </a:r>
            <a:br>
              <a:rPr lang="de-DE" dirty="0"/>
            </a:br>
            <a:br>
              <a:rPr lang="de-DE" dirty="0"/>
            </a:br>
            <a:r>
              <a:rPr lang="de-DE" dirty="0"/>
              <a:t>Jugendbus</a:t>
            </a:r>
          </a:p>
          <a:p>
            <a:endParaRPr lang="de-DE" dirty="0"/>
          </a:p>
          <a:p>
            <a:r>
              <a:rPr lang="de-DE" b="1" dirty="0">
                <a:solidFill>
                  <a:schemeClr val="tx2"/>
                </a:solidFill>
              </a:rPr>
              <a:t>Natur</a:t>
            </a:r>
            <a:r>
              <a:rPr lang="de-DE" dirty="0"/>
              <a:t>: Ausgleichmaßnahmenerfassung, …</a:t>
            </a:r>
          </a:p>
          <a:p>
            <a:endParaRPr lang="de-DE" dirty="0"/>
          </a:p>
          <a:p>
            <a:r>
              <a:rPr lang="de-DE" dirty="0"/>
              <a:t>…</a:t>
            </a:r>
          </a:p>
          <a:p>
            <a:pPr marL="0" indent="0">
              <a:buNone/>
            </a:pPr>
            <a:endParaRPr lang="de-DE" dirty="0"/>
          </a:p>
          <a:p>
            <a:r>
              <a:rPr lang="de-DE" dirty="0"/>
              <a:t>Verschiedene Workshops für Initialstrategie (u.a. zu Bildung, …)</a:t>
            </a:r>
          </a:p>
        </p:txBody>
      </p:sp>
      <p:sp>
        <p:nvSpPr>
          <p:cNvPr id="4" name="Datumsplatzhalter 3">
            <a:extLst>
              <a:ext uri="{FF2B5EF4-FFF2-40B4-BE49-F238E27FC236}">
                <a16:creationId xmlns:a16="http://schemas.microsoft.com/office/drawing/2014/main" id="{4EEFFDA1-E3A9-4C63-9AA7-2F121F1FF8F2}"/>
              </a:ext>
            </a:extLst>
          </p:cNvPr>
          <p:cNvSpPr>
            <a:spLocks noGrp="1"/>
          </p:cNvSpPr>
          <p:nvPr>
            <p:ph type="dt" sz="half" idx="10"/>
          </p:nvPr>
        </p:nvSpPr>
        <p:spPr/>
        <p:txBody>
          <a:bodyPr/>
          <a:lstStyle/>
          <a:p>
            <a:r>
              <a:rPr lang="de-DE"/>
              <a:t>13.05.2025</a:t>
            </a:r>
            <a:endParaRPr lang="de-DE" dirty="0"/>
          </a:p>
        </p:txBody>
      </p:sp>
      <p:sp>
        <p:nvSpPr>
          <p:cNvPr id="5" name="Foliennummernplatzhalter 4">
            <a:extLst>
              <a:ext uri="{FF2B5EF4-FFF2-40B4-BE49-F238E27FC236}">
                <a16:creationId xmlns:a16="http://schemas.microsoft.com/office/drawing/2014/main" id="{2A09412F-B60E-4A9F-A4D5-BB2B9C9A9F83}"/>
              </a:ext>
            </a:extLst>
          </p:cNvPr>
          <p:cNvSpPr>
            <a:spLocks noGrp="1"/>
          </p:cNvSpPr>
          <p:nvPr>
            <p:ph type="sldNum" sz="quarter" idx="12"/>
          </p:nvPr>
        </p:nvSpPr>
        <p:spPr/>
        <p:txBody>
          <a:bodyPr/>
          <a:lstStyle/>
          <a:p>
            <a:fld id="{A10A86A4-B022-7D42-B170-A8BE8AC0F050}" type="slidenum">
              <a:rPr lang="de-DE" smtClean="0"/>
              <a:t>22</a:t>
            </a:fld>
            <a:endParaRPr lang="de-DE" dirty="0"/>
          </a:p>
        </p:txBody>
      </p:sp>
    </p:spTree>
    <p:extLst>
      <p:ext uri="{BB962C8B-B14F-4D97-AF65-F5344CB8AC3E}">
        <p14:creationId xmlns:p14="http://schemas.microsoft.com/office/powerpoint/2010/main" val="1569995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C81F619-A3C6-47D1-AAA8-4836B4248CD8}"/>
              </a:ext>
            </a:extLst>
          </p:cNvPr>
          <p:cNvSpPr>
            <a:spLocks noGrp="1"/>
          </p:cNvSpPr>
          <p:nvPr>
            <p:ph idx="1"/>
          </p:nvPr>
        </p:nvSpPr>
        <p:spPr/>
        <p:txBody>
          <a:bodyPr/>
          <a:lstStyle/>
          <a:p>
            <a:pPr marL="514350" indent="-514350">
              <a:buFont typeface="+mj-lt"/>
              <a:buAutoNum type="arabicPeriod"/>
            </a:pPr>
            <a:r>
              <a:rPr lang="de-DE" dirty="0"/>
              <a:t>Bedeutung Bürgerversammlung – Warum findet diese statt?</a:t>
            </a:r>
          </a:p>
          <a:p>
            <a:pPr marL="514350" indent="-514350">
              <a:buFont typeface="+mj-lt"/>
              <a:buAutoNum type="arabicPeriod"/>
            </a:pPr>
            <a:r>
              <a:rPr lang="de-DE" dirty="0"/>
              <a:t>Bürgerbeteiligungssatzung Stand 03/2024: Umsetzungsstatus</a:t>
            </a:r>
          </a:p>
          <a:p>
            <a:pPr marL="514350" indent="-514350">
              <a:buFont typeface="+mj-lt"/>
              <a:buAutoNum type="arabicPeriod"/>
            </a:pPr>
            <a:r>
              <a:rPr lang="de-DE" dirty="0"/>
              <a:t>Strategieentwicklung: Warum ist das wichtig und was soll damit erreicht werden?</a:t>
            </a:r>
          </a:p>
          <a:p>
            <a:pPr marL="514350" indent="-514350">
              <a:buFont typeface="+mj-lt"/>
              <a:buAutoNum type="arabicPeriod"/>
            </a:pPr>
            <a:r>
              <a:rPr lang="de-DE" dirty="0"/>
              <a:t>Status Einzelprojekte mit Bürgerbeteiligung nach Satzung</a:t>
            </a:r>
          </a:p>
          <a:p>
            <a:pPr marL="514350" indent="-514350">
              <a:buFont typeface="+mj-lt"/>
              <a:buAutoNum type="arabicPeriod"/>
            </a:pPr>
            <a:r>
              <a:rPr lang="de-DE" b="1" dirty="0">
                <a:solidFill>
                  <a:schemeClr val="tx2"/>
                </a:solidFill>
              </a:rPr>
              <a:t>Wie kann ich als Bürger/in aktiv teilnehmen?</a:t>
            </a:r>
          </a:p>
          <a:p>
            <a:pPr marL="514350" indent="-514350">
              <a:buFont typeface="+mj-lt"/>
              <a:buAutoNum type="arabicPeriod"/>
            </a:pPr>
            <a:r>
              <a:rPr lang="de-DE" dirty="0"/>
              <a:t>Entwicklung Handlungsfeld Kommunikation</a:t>
            </a:r>
          </a:p>
          <a:p>
            <a:pPr marL="514350" indent="-514350">
              <a:buFont typeface="+mj-lt"/>
              <a:buAutoNum type="arabicPeriod"/>
            </a:pPr>
            <a:r>
              <a:rPr lang="de-DE" dirty="0"/>
              <a:t>Leitlinien „Bürgerbeteiligung“</a:t>
            </a:r>
          </a:p>
          <a:p>
            <a:pPr marL="514350" indent="-514350">
              <a:buFont typeface="+mj-lt"/>
              <a:buAutoNum type="arabicPeriod"/>
            </a:pPr>
            <a:r>
              <a:rPr lang="de-DE" dirty="0"/>
              <a:t>Sonstiges / Fragen und Diskussion</a:t>
            </a:r>
          </a:p>
        </p:txBody>
      </p:sp>
      <p:sp>
        <p:nvSpPr>
          <p:cNvPr id="3" name="Datumsplatzhalter 2">
            <a:extLst>
              <a:ext uri="{FF2B5EF4-FFF2-40B4-BE49-F238E27FC236}">
                <a16:creationId xmlns:a16="http://schemas.microsoft.com/office/drawing/2014/main" id="{B30A2AC6-263F-48AD-8247-4069600D88F4}"/>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5E4818D0-27D1-476E-96CB-22F6AD8F5232}"/>
              </a:ext>
            </a:extLst>
          </p:cNvPr>
          <p:cNvSpPr>
            <a:spLocks noGrp="1"/>
          </p:cNvSpPr>
          <p:nvPr>
            <p:ph type="sldNum" sz="quarter" idx="16"/>
          </p:nvPr>
        </p:nvSpPr>
        <p:spPr/>
        <p:txBody>
          <a:bodyPr/>
          <a:lstStyle/>
          <a:p>
            <a:fld id="{61696EC4-B4CF-4701-AD06-A8439D6D8E12}" type="slidenum">
              <a:rPr lang="en-US" smtClean="0"/>
              <a:pPr/>
              <a:t>23</a:t>
            </a:fld>
            <a:endParaRPr lang="en-US" dirty="0"/>
          </a:p>
        </p:txBody>
      </p:sp>
      <p:sp>
        <p:nvSpPr>
          <p:cNvPr id="5" name="Textplatzhalter 4">
            <a:extLst>
              <a:ext uri="{FF2B5EF4-FFF2-40B4-BE49-F238E27FC236}">
                <a16:creationId xmlns:a16="http://schemas.microsoft.com/office/drawing/2014/main" id="{F60EFF37-13D4-4B2A-8BA8-0903B229FC92}"/>
              </a:ext>
            </a:extLst>
          </p:cNvPr>
          <p:cNvSpPr>
            <a:spLocks noGrp="1"/>
          </p:cNvSpPr>
          <p:nvPr>
            <p:ph type="body" sz="quarter" idx="13"/>
          </p:nvPr>
        </p:nvSpPr>
        <p:spPr/>
        <p:txBody>
          <a:bodyPr/>
          <a:lstStyle/>
          <a:p>
            <a:r>
              <a:rPr lang="de-DE" dirty="0"/>
              <a:t>Inhalte</a:t>
            </a:r>
          </a:p>
        </p:txBody>
      </p:sp>
      <p:sp>
        <p:nvSpPr>
          <p:cNvPr id="6" name="Titel 5">
            <a:extLst>
              <a:ext uri="{FF2B5EF4-FFF2-40B4-BE49-F238E27FC236}">
                <a16:creationId xmlns:a16="http://schemas.microsoft.com/office/drawing/2014/main" id="{C61DE1B2-555C-481E-A76A-97F76C64DBCC}"/>
              </a:ext>
            </a:extLst>
          </p:cNvPr>
          <p:cNvSpPr>
            <a:spLocks noGrp="1"/>
          </p:cNvSpPr>
          <p:nvPr>
            <p:ph type="title"/>
          </p:nvPr>
        </p:nvSpPr>
        <p:spPr/>
        <p:txBody>
          <a:bodyPr/>
          <a:lstStyle/>
          <a:p>
            <a:r>
              <a:rPr lang="de-DE" dirty="0"/>
              <a:t>Bürgerversammlung 2025</a:t>
            </a:r>
          </a:p>
        </p:txBody>
      </p:sp>
    </p:spTree>
    <p:extLst>
      <p:ext uri="{BB962C8B-B14F-4D97-AF65-F5344CB8AC3E}">
        <p14:creationId xmlns:p14="http://schemas.microsoft.com/office/powerpoint/2010/main" val="4212866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149BDB40-4D0B-47F6-8BD7-30B446C56F83}"/>
              </a:ext>
            </a:extLst>
          </p:cNvPr>
          <p:cNvSpPr>
            <a:spLocks noGrp="1"/>
          </p:cNvSpPr>
          <p:nvPr>
            <p:ph idx="1"/>
          </p:nvPr>
        </p:nvSpPr>
        <p:spPr/>
        <p:txBody>
          <a:bodyPr/>
          <a:lstStyle/>
          <a:p>
            <a:r>
              <a:rPr lang="de-DE" dirty="0"/>
              <a:t>Direkte Beteiligung und Mitarbeit in den Handlungsfeldern</a:t>
            </a:r>
            <a:br>
              <a:rPr lang="de-DE" dirty="0"/>
            </a:br>
            <a:r>
              <a:rPr lang="de-DE" sz="1800" dirty="0"/>
              <a:t>(z.B. HF Energie/Mobilität: Vorbereitung Wärmeplanung, …)</a:t>
            </a:r>
          </a:p>
          <a:p>
            <a:pPr marL="0" indent="0">
              <a:buNone/>
            </a:pPr>
            <a:endParaRPr lang="de-DE" sz="1800" dirty="0"/>
          </a:p>
          <a:p>
            <a:r>
              <a:rPr lang="de-DE" dirty="0"/>
              <a:t>Teilnahme an öffentlichen Workshops </a:t>
            </a:r>
          </a:p>
          <a:p>
            <a:r>
              <a:rPr lang="de-DE" dirty="0"/>
              <a:t>Schriftliche Eingaben an Koordinierungsstelle</a:t>
            </a:r>
          </a:p>
          <a:p>
            <a:pPr marL="0" indent="0">
              <a:buNone/>
            </a:pPr>
            <a:endParaRPr lang="de-DE" dirty="0"/>
          </a:p>
          <a:p>
            <a:pPr marL="0" indent="0">
              <a:buNone/>
            </a:pPr>
            <a:endParaRPr lang="de-DE" dirty="0"/>
          </a:p>
          <a:p>
            <a:pPr>
              <a:buFont typeface="Wingdings" panose="05000000000000000000" pitchFamily="2" charset="2"/>
              <a:buChar char="è"/>
            </a:pPr>
            <a:r>
              <a:rPr lang="de-DE" dirty="0">
                <a:sym typeface="Wingdings" panose="05000000000000000000" pitchFamily="2" charset="2"/>
                <a:hlinkClick r:id="rId2"/>
              </a:rPr>
              <a:t>buergerbeteiligung@badherrenalb.de</a:t>
            </a:r>
            <a:endParaRPr lang="de-DE" dirty="0">
              <a:sym typeface="Wingdings" panose="05000000000000000000" pitchFamily="2" charset="2"/>
            </a:endParaRPr>
          </a:p>
          <a:p>
            <a:pPr>
              <a:buFont typeface="Wingdings" panose="05000000000000000000" pitchFamily="2" charset="2"/>
              <a:buChar char="è"/>
            </a:pPr>
            <a:endParaRPr lang="de-DE" dirty="0">
              <a:sym typeface="Wingdings" panose="05000000000000000000" pitchFamily="2" charset="2"/>
            </a:endParaRPr>
          </a:p>
          <a:p>
            <a:pPr>
              <a:buFont typeface="Wingdings" panose="05000000000000000000" pitchFamily="2" charset="2"/>
              <a:buChar char="è"/>
            </a:pPr>
            <a:endParaRPr lang="de-DE" dirty="0">
              <a:sym typeface="Wingdings" panose="05000000000000000000" pitchFamily="2" charset="2"/>
            </a:endParaRPr>
          </a:p>
          <a:p>
            <a:pPr>
              <a:buFont typeface="Wingdings" panose="05000000000000000000" pitchFamily="2" charset="2"/>
              <a:buChar char="è"/>
            </a:pPr>
            <a:endParaRPr lang="de-DE" dirty="0">
              <a:sym typeface="Wingdings" panose="05000000000000000000" pitchFamily="2" charset="2"/>
            </a:endParaRPr>
          </a:p>
          <a:p>
            <a:pPr>
              <a:buFont typeface="Wingdings" panose="05000000000000000000" pitchFamily="2" charset="2"/>
              <a:buChar char="è"/>
            </a:pPr>
            <a:r>
              <a:rPr lang="de-DE" dirty="0">
                <a:sym typeface="Wingdings" panose="05000000000000000000" pitchFamily="2" charset="2"/>
              </a:rPr>
              <a:t>https://www.badherrenalb.de/Rathaus/Aktuelles/Buergerbeteiligung </a:t>
            </a:r>
            <a:endParaRPr lang="de-DE" dirty="0"/>
          </a:p>
        </p:txBody>
      </p:sp>
      <p:sp>
        <p:nvSpPr>
          <p:cNvPr id="3" name="Datumsplatzhalter 2">
            <a:extLst>
              <a:ext uri="{FF2B5EF4-FFF2-40B4-BE49-F238E27FC236}">
                <a16:creationId xmlns:a16="http://schemas.microsoft.com/office/drawing/2014/main" id="{3D06D5C6-5AE8-4E4A-BDBE-51498B85E108}"/>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F330F121-8294-4A82-B0B9-05C747447831}"/>
              </a:ext>
            </a:extLst>
          </p:cNvPr>
          <p:cNvSpPr>
            <a:spLocks noGrp="1"/>
          </p:cNvSpPr>
          <p:nvPr>
            <p:ph type="sldNum" sz="quarter" idx="16"/>
          </p:nvPr>
        </p:nvSpPr>
        <p:spPr/>
        <p:txBody>
          <a:bodyPr/>
          <a:lstStyle/>
          <a:p>
            <a:fld id="{61696EC4-B4CF-4701-AD06-A8439D6D8E12}" type="slidenum">
              <a:rPr lang="en-US" smtClean="0"/>
              <a:pPr/>
              <a:t>24</a:t>
            </a:fld>
            <a:endParaRPr lang="en-US" dirty="0"/>
          </a:p>
        </p:txBody>
      </p:sp>
      <p:sp>
        <p:nvSpPr>
          <p:cNvPr id="5" name="Textplatzhalter 4">
            <a:extLst>
              <a:ext uri="{FF2B5EF4-FFF2-40B4-BE49-F238E27FC236}">
                <a16:creationId xmlns:a16="http://schemas.microsoft.com/office/drawing/2014/main" id="{CD93D1D2-DDC5-4FB2-A256-A60674DBFB43}"/>
              </a:ext>
            </a:extLst>
          </p:cNvPr>
          <p:cNvSpPr>
            <a:spLocks noGrp="1"/>
          </p:cNvSpPr>
          <p:nvPr>
            <p:ph type="body" sz="quarter" idx="13"/>
          </p:nvPr>
        </p:nvSpPr>
        <p:spPr/>
        <p:txBody>
          <a:bodyPr/>
          <a:lstStyle/>
          <a:p>
            <a:r>
              <a:rPr lang="de-DE" dirty="0"/>
              <a:t>Möglichkeiten</a:t>
            </a:r>
          </a:p>
        </p:txBody>
      </p:sp>
      <p:sp>
        <p:nvSpPr>
          <p:cNvPr id="6" name="Titel 5">
            <a:extLst>
              <a:ext uri="{FF2B5EF4-FFF2-40B4-BE49-F238E27FC236}">
                <a16:creationId xmlns:a16="http://schemas.microsoft.com/office/drawing/2014/main" id="{C92E11EF-9601-4279-A619-89834BC65117}"/>
              </a:ext>
            </a:extLst>
          </p:cNvPr>
          <p:cNvSpPr>
            <a:spLocks noGrp="1"/>
          </p:cNvSpPr>
          <p:nvPr>
            <p:ph type="title"/>
          </p:nvPr>
        </p:nvSpPr>
        <p:spPr/>
        <p:txBody>
          <a:bodyPr/>
          <a:lstStyle/>
          <a:p>
            <a:r>
              <a:rPr lang="de-DE" dirty="0"/>
              <a:t>Teilnahme als Bürger / Bürgerin</a:t>
            </a:r>
          </a:p>
        </p:txBody>
      </p:sp>
      <p:pic>
        <p:nvPicPr>
          <p:cNvPr id="7" name="Grafik 6">
            <a:extLst>
              <a:ext uri="{FF2B5EF4-FFF2-40B4-BE49-F238E27FC236}">
                <a16:creationId xmlns:a16="http://schemas.microsoft.com/office/drawing/2014/main" id="{F911ADA4-38A5-4965-976C-F71BDE4DD5B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805057" y="1588446"/>
            <a:ext cx="4277830" cy="4277830"/>
          </a:xfrm>
          <a:prstGeom prst="rect">
            <a:avLst/>
          </a:prstGeom>
        </p:spPr>
      </p:pic>
    </p:spTree>
    <p:extLst>
      <p:ext uri="{BB962C8B-B14F-4D97-AF65-F5344CB8AC3E}">
        <p14:creationId xmlns:p14="http://schemas.microsoft.com/office/powerpoint/2010/main" val="592134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C81F619-A3C6-47D1-AAA8-4836B4248CD8}"/>
              </a:ext>
            </a:extLst>
          </p:cNvPr>
          <p:cNvSpPr>
            <a:spLocks noGrp="1"/>
          </p:cNvSpPr>
          <p:nvPr>
            <p:ph idx="1"/>
          </p:nvPr>
        </p:nvSpPr>
        <p:spPr/>
        <p:txBody>
          <a:bodyPr/>
          <a:lstStyle/>
          <a:p>
            <a:pPr marL="514350" indent="-514350">
              <a:buFont typeface="+mj-lt"/>
              <a:buAutoNum type="arabicPeriod"/>
            </a:pPr>
            <a:r>
              <a:rPr lang="de-DE" dirty="0"/>
              <a:t>Bedeutung Bürgerversammlung – Warum findet diese statt?</a:t>
            </a:r>
          </a:p>
          <a:p>
            <a:pPr marL="514350" indent="-514350">
              <a:buFont typeface="+mj-lt"/>
              <a:buAutoNum type="arabicPeriod"/>
            </a:pPr>
            <a:r>
              <a:rPr lang="de-DE" dirty="0"/>
              <a:t>Bürgerbeteiligungssatzung Stand 03/2024: Umsetzungsstatus</a:t>
            </a:r>
          </a:p>
          <a:p>
            <a:pPr marL="514350" indent="-514350">
              <a:buFont typeface="+mj-lt"/>
              <a:buAutoNum type="arabicPeriod"/>
            </a:pPr>
            <a:r>
              <a:rPr lang="de-DE" dirty="0"/>
              <a:t>Strategieentwicklung: Warum ist das wichtig und was soll damit erreicht werden?</a:t>
            </a:r>
          </a:p>
          <a:p>
            <a:pPr marL="514350" indent="-514350">
              <a:buFont typeface="+mj-lt"/>
              <a:buAutoNum type="arabicPeriod"/>
            </a:pPr>
            <a:r>
              <a:rPr lang="de-DE" dirty="0"/>
              <a:t>Status Einzelprojekte mit Bürgerbeteiligung nach Satzung</a:t>
            </a:r>
          </a:p>
          <a:p>
            <a:pPr marL="514350" indent="-514350">
              <a:buFont typeface="+mj-lt"/>
              <a:buAutoNum type="arabicPeriod"/>
            </a:pPr>
            <a:r>
              <a:rPr lang="de-DE" dirty="0"/>
              <a:t>Wie kann ich als Bürger/in aktiv teilnehmen?</a:t>
            </a:r>
          </a:p>
          <a:p>
            <a:pPr marL="514350" indent="-514350">
              <a:buFont typeface="+mj-lt"/>
              <a:buAutoNum type="arabicPeriod"/>
            </a:pPr>
            <a:r>
              <a:rPr lang="de-DE" b="1" dirty="0">
                <a:solidFill>
                  <a:schemeClr val="tx2"/>
                </a:solidFill>
              </a:rPr>
              <a:t>Entwicklung Handlungsfeld Kommunikation</a:t>
            </a:r>
          </a:p>
          <a:p>
            <a:pPr marL="514350" indent="-514350">
              <a:buFont typeface="+mj-lt"/>
              <a:buAutoNum type="arabicPeriod"/>
            </a:pPr>
            <a:r>
              <a:rPr lang="de-DE" dirty="0"/>
              <a:t>Leitlinien „Bürgerbeteiligung“</a:t>
            </a:r>
          </a:p>
          <a:p>
            <a:pPr marL="514350" indent="-514350">
              <a:buFont typeface="+mj-lt"/>
              <a:buAutoNum type="arabicPeriod"/>
            </a:pPr>
            <a:r>
              <a:rPr lang="de-DE" dirty="0"/>
              <a:t>Sonstiges / Fragen und Diskussion</a:t>
            </a:r>
          </a:p>
        </p:txBody>
      </p:sp>
      <p:sp>
        <p:nvSpPr>
          <p:cNvPr id="3" name="Datumsplatzhalter 2">
            <a:extLst>
              <a:ext uri="{FF2B5EF4-FFF2-40B4-BE49-F238E27FC236}">
                <a16:creationId xmlns:a16="http://schemas.microsoft.com/office/drawing/2014/main" id="{B30A2AC6-263F-48AD-8247-4069600D88F4}"/>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5E4818D0-27D1-476E-96CB-22F6AD8F5232}"/>
              </a:ext>
            </a:extLst>
          </p:cNvPr>
          <p:cNvSpPr>
            <a:spLocks noGrp="1"/>
          </p:cNvSpPr>
          <p:nvPr>
            <p:ph type="sldNum" sz="quarter" idx="16"/>
          </p:nvPr>
        </p:nvSpPr>
        <p:spPr/>
        <p:txBody>
          <a:bodyPr/>
          <a:lstStyle/>
          <a:p>
            <a:fld id="{61696EC4-B4CF-4701-AD06-A8439D6D8E12}" type="slidenum">
              <a:rPr lang="en-US" smtClean="0"/>
              <a:pPr/>
              <a:t>25</a:t>
            </a:fld>
            <a:endParaRPr lang="en-US" dirty="0"/>
          </a:p>
        </p:txBody>
      </p:sp>
      <p:sp>
        <p:nvSpPr>
          <p:cNvPr id="5" name="Textplatzhalter 4">
            <a:extLst>
              <a:ext uri="{FF2B5EF4-FFF2-40B4-BE49-F238E27FC236}">
                <a16:creationId xmlns:a16="http://schemas.microsoft.com/office/drawing/2014/main" id="{F60EFF37-13D4-4B2A-8BA8-0903B229FC92}"/>
              </a:ext>
            </a:extLst>
          </p:cNvPr>
          <p:cNvSpPr>
            <a:spLocks noGrp="1"/>
          </p:cNvSpPr>
          <p:nvPr>
            <p:ph type="body" sz="quarter" idx="13"/>
          </p:nvPr>
        </p:nvSpPr>
        <p:spPr/>
        <p:txBody>
          <a:bodyPr/>
          <a:lstStyle/>
          <a:p>
            <a:r>
              <a:rPr lang="de-DE" dirty="0"/>
              <a:t>Inhalte</a:t>
            </a:r>
          </a:p>
        </p:txBody>
      </p:sp>
      <p:sp>
        <p:nvSpPr>
          <p:cNvPr id="6" name="Titel 5">
            <a:extLst>
              <a:ext uri="{FF2B5EF4-FFF2-40B4-BE49-F238E27FC236}">
                <a16:creationId xmlns:a16="http://schemas.microsoft.com/office/drawing/2014/main" id="{C61DE1B2-555C-481E-A76A-97F76C64DBCC}"/>
              </a:ext>
            </a:extLst>
          </p:cNvPr>
          <p:cNvSpPr>
            <a:spLocks noGrp="1"/>
          </p:cNvSpPr>
          <p:nvPr>
            <p:ph type="title"/>
          </p:nvPr>
        </p:nvSpPr>
        <p:spPr/>
        <p:txBody>
          <a:bodyPr/>
          <a:lstStyle/>
          <a:p>
            <a:r>
              <a:rPr lang="de-DE" dirty="0"/>
              <a:t>Bürgerversammlung 2025</a:t>
            </a:r>
          </a:p>
        </p:txBody>
      </p:sp>
    </p:spTree>
    <p:extLst>
      <p:ext uri="{BB962C8B-B14F-4D97-AF65-F5344CB8AC3E}">
        <p14:creationId xmlns:p14="http://schemas.microsoft.com/office/powerpoint/2010/main" val="152102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83D27071-BCC6-457C-B4EF-54C0EADEA382}"/>
              </a:ext>
            </a:extLst>
          </p:cNvPr>
          <p:cNvSpPr>
            <a:spLocks noGrp="1"/>
          </p:cNvSpPr>
          <p:nvPr>
            <p:ph idx="1"/>
          </p:nvPr>
        </p:nvSpPr>
        <p:spPr/>
        <p:txBody>
          <a:bodyPr/>
          <a:lstStyle/>
          <a:p>
            <a:r>
              <a:rPr lang="de-DE" dirty="0"/>
              <a:t>Hintergrund: HF Bürgerbeteiligung und Transparenz hatte Mission Satzung und Vorgehensmodell zur Bürgerbeteiligung zu entwerfen </a:t>
            </a:r>
          </a:p>
          <a:p>
            <a:r>
              <a:rPr lang="de-DE" dirty="0"/>
              <a:t>= abgeschlossen </a:t>
            </a:r>
          </a:p>
          <a:p>
            <a:endParaRPr lang="de-DE" dirty="0"/>
          </a:p>
          <a:p>
            <a:pPr marL="0" indent="0">
              <a:buNone/>
            </a:pPr>
            <a:r>
              <a:rPr lang="de-DE" b="1" dirty="0"/>
              <a:t>Neue Herausforderung: Kommunikation und Marketing </a:t>
            </a:r>
          </a:p>
        </p:txBody>
      </p:sp>
      <p:sp>
        <p:nvSpPr>
          <p:cNvPr id="3" name="Datumsplatzhalter 2">
            <a:extLst>
              <a:ext uri="{FF2B5EF4-FFF2-40B4-BE49-F238E27FC236}">
                <a16:creationId xmlns:a16="http://schemas.microsoft.com/office/drawing/2014/main" id="{144E51F6-A23B-4E28-B733-C3FA3160DC38}"/>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B1FEA556-05B9-45D3-B176-E43C1A58780A}"/>
              </a:ext>
            </a:extLst>
          </p:cNvPr>
          <p:cNvSpPr>
            <a:spLocks noGrp="1"/>
          </p:cNvSpPr>
          <p:nvPr>
            <p:ph type="sldNum" sz="quarter" idx="16"/>
          </p:nvPr>
        </p:nvSpPr>
        <p:spPr/>
        <p:txBody>
          <a:bodyPr/>
          <a:lstStyle/>
          <a:p>
            <a:fld id="{61696EC4-B4CF-4701-AD06-A8439D6D8E12}" type="slidenum">
              <a:rPr lang="en-US" smtClean="0"/>
              <a:pPr/>
              <a:t>26</a:t>
            </a:fld>
            <a:endParaRPr lang="en-US" dirty="0"/>
          </a:p>
        </p:txBody>
      </p:sp>
      <p:sp>
        <p:nvSpPr>
          <p:cNvPr id="5" name="Textplatzhalter 4">
            <a:extLst>
              <a:ext uri="{FF2B5EF4-FFF2-40B4-BE49-F238E27FC236}">
                <a16:creationId xmlns:a16="http://schemas.microsoft.com/office/drawing/2014/main" id="{0D1CD649-B30C-4371-8056-89FD63D4E7FE}"/>
              </a:ext>
            </a:extLst>
          </p:cNvPr>
          <p:cNvSpPr>
            <a:spLocks noGrp="1"/>
          </p:cNvSpPr>
          <p:nvPr>
            <p:ph type="body" sz="quarter" idx="13"/>
          </p:nvPr>
        </p:nvSpPr>
        <p:spPr/>
        <p:txBody>
          <a:bodyPr/>
          <a:lstStyle/>
          <a:p>
            <a:r>
              <a:rPr lang="de-DE" dirty="0"/>
              <a:t>Gründung HF Kommunikation</a:t>
            </a:r>
          </a:p>
        </p:txBody>
      </p:sp>
      <p:sp>
        <p:nvSpPr>
          <p:cNvPr id="6" name="Titel 5">
            <a:extLst>
              <a:ext uri="{FF2B5EF4-FFF2-40B4-BE49-F238E27FC236}">
                <a16:creationId xmlns:a16="http://schemas.microsoft.com/office/drawing/2014/main" id="{1314D312-1B7F-4CDE-8F31-BD5A2EF516D6}"/>
              </a:ext>
            </a:extLst>
          </p:cNvPr>
          <p:cNvSpPr>
            <a:spLocks noGrp="1"/>
          </p:cNvSpPr>
          <p:nvPr>
            <p:ph type="title"/>
          </p:nvPr>
        </p:nvSpPr>
        <p:spPr/>
        <p:txBody>
          <a:bodyPr/>
          <a:lstStyle/>
          <a:p>
            <a:r>
              <a:rPr lang="de-DE" dirty="0"/>
              <a:t>Weitere Beteiligungsmöglichkeit …</a:t>
            </a:r>
          </a:p>
        </p:txBody>
      </p:sp>
      <mc:AlternateContent xmlns:mc="http://schemas.openxmlformats.org/markup-compatibility/2006" xmlns:p14="http://schemas.microsoft.com/office/powerpoint/2010/main">
        <mc:Choice Requires="p14">
          <p:contentPart p14:bwMode="auto" r:id="rId2">
            <p14:nvContentPartPr>
              <p14:cNvPr id="7" name="Freihand 6">
                <a:extLst>
                  <a:ext uri="{FF2B5EF4-FFF2-40B4-BE49-F238E27FC236}">
                    <a16:creationId xmlns:a16="http://schemas.microsoft.com/office/drawing/2014/main" id="{046B85E6-D1C5-433D-AB98-A3283D56C212}"/>
                  </a:ext>
                </a:extLst>
              </p14:cNvPr>
              <p14:cNvContentPartPr/>
              <p14:nvPr/>
            </p14:nvContentPartPr>
            <p14:xfrm>
              <a:off x="10783013" y="1966740"/>
              <a:ext cx="364509" cy="449348"/>
            </p14:xfrm>
          </p:contentPart>
        </mc:Choice>
        <mc:Fallback xmlns="">
          <p:pic>
            <p:nvPicPr>
              <p:cNvPr id="7" name="Freihand 6">
                <a:extLst>
                  <a:ext uri="{FF2B5EF4-FFF2-40B4-BE49-F238E27FC236}">
                    <a16:creationId xmlns:a16="http://schemas.microsoft.com/office/drawing/2014/main" id="{046B85E6-D1C5-433D-AB98-A3283D56C212}"/>
                  </a:ext>
                </a:extLst>
              </p:cNvPr>
              <p:cNvPicPr/>
              <p:nvPr/>
            </p:nvPicPr>
            <p:blipFill>
              <a:blip r:embed="rId3"/>
              <a:stretch>
                <a:fillRect/>
              </a:stretch>
            </p:blipFill>
            <p:spPr>
              <a:xfrm>
                <a:off x="10720043" y="1903781"/>
                <a:ext cx="490090" cy="574906"/>
              </a:xfrm>
              <a:prstGeom prst="rect">
                <a:avLst/>
              </a:prstGeom>
            </p:spPr>
          </p:pic>
        </mc:Fallback>
      </mc:AlternateContent>
    </p:spTree>
    <p:extLst>
      <p:ext uri="{BB962C8B-B14F-4D97-AF65-F5344CB8AC3E}">
        <p14:creationId xmlns:p14="http://schemas.microsoft.com/office/powerpoint/2010/main" val="361405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83D27071-BCC6-457C-B4EF-54C0EADEA382}"/>
              </a:ext>
            </a:extLst>
          </p:cNvPr>
          <p:cNvSpPr>
            <a:spLocks noGrp="1"/>
          </p:cNvSpPr>
          <p:nvPr>
            <p:ph idx="1"/>
          </p:nvPr>
        </p:nvSpPr>
        <p:spPr/>
        <p:txBody>
          <a:bodyPr/>
          <a:lstStyle/>
          <a:p>
            <a:pPr marL="0" indent="0">
              <a:buNone/>
            </a:pPr>
            <a:r>
              <a:rPr lang="de-DE" b="1" dirty="0"/>
              <a:t>Neue Herausforderung: Kommunikation und Marketing </a:t>
            </a:r>
          </a:p>
        </p:txBody>
      </p:sp>
      <p:sp>
        <p:nvSpPr>
          <p:cNvPr id="3" name="Datumsplatzhalter 2">
            <a:extLst>
              <a:ext uri="{FF2B5EF4-FFF2-40B4-BE49-F238E27FC236}">
                <a16:creationId xmlns:a16="http://schemas.microsoft.com/office/drawing/2014/main" id="{144E51F6-A23B-4E28-B733-C3FA3160DC38}"/>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B1FEA556-05B9-45D3-B176-E43C1A58780A}"/>
              </a:ext>
            </a:extLst>
          </p:cNvPr>
          <p:cNvSpPr>
            <a:spLocks noGrp="1"/>
          </p:cNvSpPr>
          <p:nvPr>
            <p:ph type="sldNum" sz="quarter" idx="16"/>
          </p:nvPr>
        </p:nvSpPr>
        <p:spPr/>
        <p:txBody>
          <a:bodyPr/>
          <a:lstStyle/>
          <a:p>
            <a:fld id="{61696EC4-B4CF-4701-AD06-A8439D6D8E12}" type="slidenum">
              <a:rPr lang="en-US" smtClean="0"/>
              <a:pPr/>
              <a:t>27</a:t>
            </a:fld>
            <a:endParaRPr lang="en-US" dirty="0"/>
          </a:p>
        </p:txBody>
      </p:sp>
      <p:sp>
        <p:nvSpPr>
          <p:cNvPr id="5" name="Textplatzhalter 4">
            <a:extLst>
              <a:ext uri="{FF2B5EF4-FFF2-40B4-BE49-F238E27FC236}">
                <a16:creationId xmlns:a16="http://schemas.microsoft.com/office/drawing/2014/main" id="{0D1CD649-B30C-4371-8056-89FD63D4E7FE}"/>
              </a:ext>
            </a:extLst>
          </p:cNvPr>
          <p:cNvSpPr>
            <a:spLocks noGrp="1"/>
          </p:cNvSpPr>
          <p:nvPr>
            <p:ph type="body" sz="quarter" idx="13"/>
          </p:nvPr>
        </p:nvSpPr>
        <p:spPr/>
        <p:txBody>
          <a:bodyPr/>
          <a:lstStyle/>
          <a:p>
            <a:r>
              <a:rPr lang="de-DE" dirty="0"/>
              <a:t>Gründung HF Kommunikation</a:t>
            </a:r>
          </a:p>
        </p:txBody>
      </p:sp>
      <p:sp>
        <p:nvSpPr>
          <p:cNvPr id="6" name="Titel 5">
            <a:extLst>
              <a:ext uri="{FF2B5EF4-FFF2-40B4-BE49-F238E27FC236}">
                <a16:creationId xmlns:a16="http://schemas.microsoft.com/office/drawing/2014/main" id="{1314D312-1B7F-4CDE-8F31-BD5A2EF516D6}"/>
              </a:ext>
            </a:extLst>
          </p:cNvPr>
          <p:cNvSpPr>
            <a:spLocks noGrp="1"/>
          </p:cNvSpPr>
          <p:nvPr>
            <p:ph type="title"/>
          </p:nvPr>
        </p:nvSpPr>
        <p:spPr/>
        <p:txBody>
          <a:bodyPr/>
          <a:lstStyle/>
          <a:p>
            <a:r>
              <a:rPr lang="de-DE" dirty="0"/>
              <a:t>Weitere Beteiligungsmöglichkeit …</a:t>
            </a:r>
          </a:p>
        </p:txBody>
      </p:sp>
      <p:pic>
        <p:nvPicPr>
          <p:cNvPr id="10" name="Grafik 9">
            <a:extLst>
              <a:ext uri="{FF2B5EF4-FFF2-40B4-BE49-F238E27FC236}">
                <a16:creationId xmlns:a16="http://schemas.microsoft.com/office/drawing/2014/main" id="{E631F853-EB66-4F1E-A076-199C89308AEF}"/>
              </a:ext>
            </a:extLst>
          </p:cNvPr>
          <p:cNvPicPr>
            <a:picLocks noChangeAspect="1"/>
          </p:cNvPicPr>
          <p:nvPr/>
        </p:nvPicPr>
        <p:blipFill>
          <a:blip r:embed="rId2"/>
          <a:stretch>
            <a:fillRect/>
          </a:stretch>
        </p:blipFill>
        <p:spPr>
          <a:xfrm>
            <a:off x="415072" y="1976588"/>
            <a:ext cx="6868508" cy="4215617"/>
          </a:xfrm>
          <a:prstGeom prst="rect">
            <a:avLst/>
          </a:prstGeom>
        </p:spPr>
      </p:pic>
      <p:sp>
        <p:nvSpPr>
          <p:cNvPr id="11" name="Textfeld 10">
            <a:extLst>
              <a:ext uri="{FF2B5EF4-FFF2-40B4-BE49-F238E27FC236}">
                <a16:creationId xmlns:a16="http://schemas.microsoft.com/office/drawing/2014/main" id="{B9A63B65-9159-44C1-A628-A21A9DA4B15D}"/>
              </a:ext>
            </a:extLst>
          </p:cNvPr>
          <p:cNvSpPr txBox="1"/>
          <p:nvPr/>
        </p:nvSpPr>
        <p:spPr>
          <a:xfrm>
            <a:off x="533400" y="6153286"/>
            <a:ext cx="2068195" cy="215444"/>
          </a:xfrm>
          <a:prstGeom prst="rect">
            <a:avLst/>
          </a:prstGeom>
          <a:noFill/>
        </p:spPr>
        <p:txBody>
          <a:bodyPr wrap="none" rtlCol="0">
            <a:spAutoFit/>
          </a:bodyPr>
          <a:lstStyle/>
          <a:p>
            <a:r>
              <a:rPr lang="de-DE" sz="800" dirty="0"/>
              <a:t>Bild: I. Johannsen / HF Bürgerbeteiligung</a:t>
            </a:r>
          </a:p>
        </p:txBody>
      </p:sp>
      <p:sp>
        <p:nvSpPr>
          <p:cNvPr id="12" name="Textfeld 11">
            <a:extLst>
              <a:ext uri="{FF2B5EF4-FFF2-40B4-BE49-F238E27FC236}">
                <a16:creationId xmlns:a16="http://schemas.microsoft.com/office/drawing/2014/main" id="{A0C91727-2B2F-4AEA-817A-D4EC2781DFCF}"/>
              </a:ext>
            </a:extLst>
          </p:cNvPr>
          <p:cNvSpPr txBox="1"/>
          <p:nvPr/>
        </p:nvSpPr>
        <p:spPr>
          <a:xfrm>
            <a:off x="7401908" y="2607068"/>
            <a:ext cx="4485292" cy="1754326"/>
          </a:xfrm>
          <a:prstGeom prst="rect">
            <a:avLst/>
          </a:prstGeom>
          <a:noFill/>
        </p:spPr>
        <p:txBody>
          <a:bodyPr wrap="square" rtlCol="0">
            <a:spAutoFit/>
          </a:bodyPr>
          <a:lstStyle/>
          <a:p>
            <a:pPr marL="285750" indent="-285750">
              <a:buFont typeface="Wingdings" panose="05000000000000000000" pitchFamily="2" charset="2"/>
              <a:buChar char="Ø"/>
            </a:pPr>
            <a:r>
              <a:rPr lang="de-DE" dirty="0"/>
              <a:t>Kommunikationsstrategie</a:t>
            </a:r>
          </a:p>
          <a:p>
            <a:pPr marL="285750" indent="-285750">
              <a:buFont typeface="Wingdings" panose="05000000000000000000" pitchFamily="2" charset="2"/>
              <a:buChar char="Ø"/>
            </a:pPr>
            <a:r>
              <a:rPr lang="de-DE" dirty="0"/>
              <a:t>Website</a:t>
            </a:r>
          </a:p>
          <a:p>
            <a:pPr marL="285750" indent="-285750">
              <a:buFont typeface="Wingdings" panose="05000000000000000000" pitchFamily="2" charset="2"/>
              <a:buChar char="Ø"/>
            </a:pPr>
            <a:r>
              <a:rPr lang="de-DE" dirty="0"/>
              <a:t>Datenpool (sehr viele Dateien und Dokumente)</a:t>
            </a:r>
          </a:p>
          <a:p>
            <a:pPr marL="285750" indent="-285750">
              <a:buFont typeface="Wingdings" panose="05000000000000000000" pitchFamily="2" charset="2"/>
              <a:buChar char="Ø"/>
            </a:pPr>
            <a:r>
              <a:rPr lang="de-DE" dirty="0"/>
              <a:t>Zusatzinformationen aus Recherchen</a:t>
            </a:r>
          </a:p>
          <a:p>
            <a:pPr marL="285750" indent="-285750">
              <a:buFont typeface="Wingdings" panose="05000000000000000000" pitchFamily="2" charset="2"/>
              <a:buChar char="Ø"/>
            </a:pPr>
            <a:r>
              <a:rPr lang="de-DE" dirty="0"/>
              <a:t>…</a:t>
            </a:r>
          </a:p>
        </p:txBody>
      </p:sp>
    </p:spTree>
    <p:extLst>
      <p:ext uri="{BB962C8B-B14F-4D97-AF65-F5344CB8AC3E}">
        <p14:creationId xmlns:p14="http://schemas.microsoft.com/office/powerpoint/2010/main" val="1991822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C81F619-A3C6-47D1-AAA8-4836B4248CD8}"/>
              </a:ext>
            </a:extLst>
          </p:cNvPr>
          <p:cNvSpPr>
            <a:spLocks noGrp="1"/>
          </p:cNvSpPr>
          <p:nvPr>
            <p:ph idx="1"/>
          </p:nvPr>
        </p:nvSpPr>
        <p:spPr/>
        <p:txBody>
          <a:bodyPr/>
          <a:lstStyle/>
          <a:p>
            <a:pPr marL="514350" indent="-514350">
              <a:buFont typeface="+mj-lt"/>
              <a:buAutoNum type="arabicPeriod"/>
            </a:pPr>
            <a:r>
              <a:rPr lang="de-DE" dirty="0"/>
              <a:t>Bedeutung Bürgerversammlung – Warum findet diese statt?</a:t>
            </a:r>
          </a:p>
          <a:p>
            <a:pPr marL="514350" indent="-514350">
              <a:buFont typeface="+mj-lt"/>
              <a:buAutoNum type="arabicPeriod"/>
            </a:pPr>
            <a:r>
              <a:rPr lang="de-DE" dirty="0"/>
              <a:t>Bürgerbeteiligungssatzung Stand 03/2024: Umsetzungsstatus</a:t>
            </a:r>
          </a:p>
          <a:p>
            <a:pPr marL="514350" indent="-514350">
              <a:buFont typeface="+mj-lt"/>
              <a:buAutoNum type="arabicPeriod"/>
            </a:pPr>
            <a:r>
              <a:rPr lang="de-DE" dirty="0"/>
              <a:t>Strategieentwicklung: Warum ist das wichtig und was soll damit erreicht werden?</a:t>
            </a:r>
          </a:p>
          <a:p>
            <a:pPr marL="514350" indent="-514350">
              <a:buFont typeface="+mj-lt"/>
              <a:buAutoNum type="arabicPeriod"/>
            </a:pPr>
            <a:r>
              <a:rPr lang="de-DE" dirty="0"/>
              <a:t>Status Einzelprojekte mit Bürgerbeteiligung nach Satzung</a:t>
            </a:r>
          </a:p>
          <a:p>
            <a:pPr marL="514350" indent="-514350">
              <a:buFont typeface="+mj-lt"/>
              <a:buAutoNum type="arabicPeriod"/>
            </a:pPr>
            <a:r>
              <a:rPr lang="de-DE" dirty="0"/>
              <a:t>Wie kann ich als Bürger/in aktiv teilnehmen?</a:t>
            </a:r>
          </a:p>
          <a:p>
            <a:pPr marL="514350" indent="-514350">
              <a:buFont typeface="+mj-lt"/>
              <a:buAutoNum type="arabicPeriod"/>
            </a:pPr>
            <a:r>
              <a:rPr lang="de-DE" dirty="0"/>
              <a:t>Entwicklung Handlungsfeld Kommunikation</a:t>
            </a:r>
          </a:p>
          <a:p>
            <a:pPr marL="514350" indent="-514350">
              <a:buFont typeface="+mj-lt"/>
              <a:buAutoNum type="arabicPeriod"/>
            </a:pPr>
            <a:r>
              <a:rPr lang="de-DE" b="1" dirty="0">
                <a:solidFill>
                  <a:schemeClr val="tx2"/>
                </a:solidFill>
              </a:rPr>
              <a:t>Leitlinien „Bürgerbeteiligung“</a:t>
            </a:r>
          </a:p>
          <a:p>
            <a:pPr marL="514350" indent="-514350">
              <a:buFont typeface="+mj-lt"/>
              <a:buAutoNum type="arabicPeriod"/>
            </a:pPr>
            <a:r>
              <a:rPr lang="de-DE" dirty="0"/>
              <a:t>Sonstiges / Fragen und Diskussion</a:t>
            </a:r>
          </a:p>
        </p:txBody>
      </p:sp>
      <p:sp>
        <p:nvSpPr>
          <p:cNvPr id="3" name="Datumsplatzhalter 2">
            <a:extLst>
              <a:ext uri="{FF2B5EF4-FFF2-40B4-BE49-F238E27FC236}">
                <a16:creationId xmlns:a16="http://schemas.microsoft.com/office/drawing/2014/main" id="{B30A2AC6-263F-48AD-8247-4069600D88F4}"/>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5E4818D0-27D1-476E-96CB-22F6AD8F5232}"/>
              </a:ext>
            </a:extLst>
          </p:cNvPr>
          <p:cNvSpPr>
            <a:spLocks noGrp="1"/>
          </p:cNvSpPr>
          <p:nvPr>
            <p:ph type="sldNum" sz="quarter" idx="16"/>
          </p:nvPr>
        </p:nvSpPr>
        <p:spPr/>
        <p:txBody>
          <a:bodyPr/>
          <a:lstStyle/>
          <a:p>
            <a:fld id="{61696EC4-B4CF-4701-AD06-A8439D6D8E12}" type="slidenum">
              <a:rPr lang="en-US" smtClean="0"/>
              <a:pPr/>
              <a:t>28</a:t>
            </a:fld>
            <a:endParaRPr lang="en-US" dirty="0"/>
          </a:p>
        </p:txBody>
      </p:sp>
      <p:sp>
        <p:nvSpPr>
          <p:cNvPr id="5" name="Textplatzhalter 4">
            <a:extLst>
              <a:ext uri="{FF2B5EF4-FFF2-40B4-BE49-F238E27FC236}">
                <a16:creationId xmlns:a16="http://schemas.microsoft.com/office/drawing/2014/main" id="{F60EFF37-13D4-4B2A-8BA8-0903B229FC92}"/>
              </a:ext>
            </a:extLst>
          </p:cNvPr>
          <p:cNvSpPr>
            <a:spLocks noGrp="1"/>
          </p:cNvSpPr>
          <p:nvPr>
            <p:ph type="body" sz="quarter" idx="13"/>
          </p:nvPr>
        </p:nvSpPr>
        <p:spPr/>
        <p:txBody>
          <a:bodyPr/>
          <a:lstStyle/>
          <a:p>
            <a:r>
              <a:rPr lang="de-DE" dirty="0"/>
              <a:t>Inhalte</a:t>
            </a:r>
          </a:p>
        </p:txBody>
      </p:sp>
      <p:sp>
        <p:nvSpPr>
          <p:cNvPr id="6" name="Titel 5">
            <a:extLst>
              <a:ext uri="{FF2B5EF4-FFF2-40B4-BE49-F238E27FC236}">
                <a16:creationId xmlns:a16="http://schemas.microsoft.com/office/drawing/2014/main" id="{C61DE1B2-555C-481E-A76A-97F76C64DBCC}"/>
              </a:ext>
            </a:extLst>
          </p:cNvPr>
          <p:cNvSpPr>
            <a:spLocks noGrp="1"/>
          </p:cNvSpPr>
          <p:nvPr>
            <p:ph type="title"/>
          </p:nvPr>
        </p:nvSpPr>
        <p:spPr/>
        <p:txBody>
          <a:bodyPr/>
          <a:lstStyle/>
          <a:p>
            <a:r>
              <a:rPr lang="de-DE" dirty="0"/>
              <a:t>Bürgerversammlung 2025</a:t>
            </a:r>
          </a:p>
        </p:txBody>
      </p:sp>
    </p:spTree>
    <p:extLst>
      <p:ext uri="{BB962C8B-B14F-4D97-AF65-F5344CB8AC3E}">
        <p14:creationId xmlns:p14="http://schemas.microsoft.com/office/powerpoint/2010/main" val="2851690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BDA8F82-26BD-4A73-8BAE-8D654AB16557}"/>
              </a:ext>
            </a:extLst>
          </p:cNvPr>
          <p:cNvSpPr>
            <a:spLocks noGrp="1"/>
          </p:cNvSpPr>
          <p:nvPr>
            <p:ph idx="1"/>
          </p:nvPr>
        </p:nvSpPr>
        <p:spPr/>
        <p:txBody>
          <a:bodyPr/>
          <a:lstStyle/>
          <a:p>
            <a:pPr marL="514350" lvl="0" indent="-514350" fontAlgn="base">
              <a:buClr>
                <a:srgbClr val="000000"/>
              </a:buClr>
              <a:buFont typeface="+mj-lt"/>
              <a:buAutoNum type="arabicPeriod"/>
            </a:pPr>
            <a:r>
              <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rPr>
              <a:t>Wertschätzender Umgang:                                                                                                    Unterschiedliche Sichtweisen sind willkommen, werden respektiert und nicht bewertet. Es wird darauf geachtet, dass  bestimmte Positionen nicht bevorzugt werden.</a:t>
            </a:r>
            <a:endParaRPr lang="de-DE" sz="1800" u="none" strike="noStrike" kern="0" spc="0" dirty="0">
              <a:ln>
                <a:noFill/>
              </a:ln>
              <a:solidFill>
                <a:srgbClr val="000000"/>
              </a:solidFill>
              <a:effectLst/>
              <a:uFill>
                <a:solidFill>
                  <a:srgbClr val="000000"/>
                </a:solidFill>
              </a:uFill>
              <a:latin typeface="+mj-lt"/>
              <a:ea typeface="Arial Unicode MS"/>
              <a:cs typeface="Arial Unicode MS"/>
            </a:endParaRPr>
          </a:p>
          <a:p>
            <a:pPr marL="514350" indent="-514350">
              <a:buFont typeface="+mj-lt"/>
              <a:buAutoNum type="arabicPeriod"/>
            </a:pPr>
            <a:endParaRPr lang="de-DE" sz="1800" dirty="0">
              <a:ln>
                <a:noFill/>
              </a:ln>
              <a:solidFill>
                <a:srgbClr val="000000"/>
              </a:solidFill>
              <a:effectLst/>
              <a:uFill>
                <a:solidFill>
                  <a:srgbClr val="000000"/>
                </a:solidFill>
              </a:uFill>
              <a:latin typeface="+mj-lt"/>
              <a:ea typeface="Arial Unicode MS"/>
              <a:cs typeface="Arial Unicode MS"/>
            </a:endParaRPr>
          </a:p>
          <a:p>
            <a:pPr marL="514350" lvl="0" indent="-514350" fontAlgn="base">
              <a:buClr>
                <a:srgbClr val="000000"/>
              </a:buClr>
              <a:buFont typeface="+mj-lt"/>
              <a:buAutoNum type="arabicPeriod"/>
            </a:pPr>
            <a:r>
              <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rPr>
              <a:t>Ergebnisoffenheit gewährleisten und Entscheidungsspielräume aufzeigen: Welches Projekt steht an? Wer entscheidet bis wann darüber? Bis wann können Bürgerinnen und Bürger an der Entscheidungsfindung mitwirken? Welche Spielräume gibt es? Diese Informationen werden beim Start jedes  Beteiligungsverfahrens  dargelegt.</a:t>
            </a:r>
            <a:endParaRPr lang="de-DE" sz="1800" u="none" strike="noStrike" kern="0" spc="0" dirty="0">
              <a:ln>
                <a:noFill/>
              </a:ln>
              <a:solidFill>
                <a:srgbClr val="000000"/>
              </a:solidFill>
              <a:effectLst/>
              <a:uFill>
                <a:solidFill>
                  <a:srgbClr val="000000"/>
                </a:solidFill>
              </a:uFill>
              <a:latin typeface="+mj-lt"/>
              <a:ea typeface="Arial Unicode MS"/>
              <a:cs typeface="Arial Unicode MS"/>
            </a:endParaRPr>
          </a:p>
          <a:p>
            <a:pPr marL="700102" indent="-514350">
              <a:buFont typeface="+mj-lt"/>
              <a:buAutoNum type="arabicPeriod"/>
            </a:pPr>
            <a:endParaRPr lang="de-DE" sz="1800" dirty="0">
              <a:solidFill>
                <a:srgbClr val="000000"/>
              </a:solidFill>
              <a:effectLst/>
              <a:uFill>
                <a:solidFill>
                  <a:srgbClr val="000000"/>
                </a:solidFill>
              </a:uFill>
              <a:latin typeface="+mj-lt"/>
              <a:ea typeface="Times New Roman" panose="02020603050405020304" pitchFamily="18" charset="0"/>
            </a:endParaRPr>
          </a:p>
          <a:p>
            <a:pPr marL="514350" lvl="0" indent="-514350" fontAlgn="base">
              <a:buClr>
                <a:srgbClr val="000000"/>
              </a:buClr>
              <a:buFont typeface="+mj-lt"/>
              <a:buAutoNum type="arabicPeriod"/>
            </a:pPr>
            <a:r>
              <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rPr>
              <a:t>Frühzeitige Information und Einbeziehung der Bürgerschaft: </a:t>
            </a:r>
            <a:r>
              <a:rPr lang="de-DE" sz="180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rPr>
              <a:t>Schon wenn Zielsetzungen eines Projektes dargelegt werden, soll die Bürgerschaft mit einbezogen werden. Sich sachkundig zu machen erfordert einerseits Zeit, andererseits ist eine Mitwirkung in frühen Planungsphasen besonders effektvoll.</a:t>
            </a:r>
          </a:p>
          <a:p>
            <a:pPr marL="514350" lvl="0" indent="-514350" fontAlgn="base">
              <a:buClr>
                <a:srgbClr val="000000"/>
              </a:buClr>
              <a:buFont typeface="+mj-lt"/>
              <a:buAutoNum type="arabicPeriod"/>
            </a:pPr>
            <a:endParaRPr lang="de-DE" sz="180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endParaRPr>
          </a:p>
          <a:p>
            <a:pPr marL="514350" lvl="0" indent="-514350" fontAlgn="base">
              <a:buClr>
                <a:srgbClr val="000000"/>
              </a:buClr>
              <a:buFont typeface="+mj-lt"/>
              <a:buAutoNum type="arabicPeriod"/>
            </a:pPr>
            <a:r>
              <a:rPr lang="de-DE" sz="1800" dirty="0">
                <a:ln>
                  <a:noFill/>
                </a:ln>
                <a:solidFill>
                  <a:srgbClr val="000000"/>
                </a:solidFill>
                <a:effectLst/>
                <a:uFill>
                  <a:solidFill>
                    <a:srgbClr val="000000"/>
                  </a:solidFill>
                </a:uFill>
                <a:latin typeface="+mj-lt"/>
                <a:ea typeface="Arial Unicode MS"/>
                <a:cs typeface="Arial Unicode MS"/>
              </a:rPr>
              <a:t>Möglichst vielfältige Beteiligung:  Es sollen verschiedene Bevölkerungsgruppen, insbesondere auch verschiedene Altersgruppen, angesprochen werden, damit ein breites Meinungsbild erzielt werden  kann.</a:t>
            </a:r>
          </a:p>
          <a:p>
            <a:pPr marL="514350" lvl="0" indent="-514350" fontAlgn="base">
              <a:buClr>
                <a:srgbClr val="000000"/>
              </a:buClr>
              <a:buFont typeface="+mj-lt"/>
              <a:buAutoNum type="arabicPeriod"/>
            </a:pPr>
            <a:endParaRPr lang="de-DE" sz="1800" dirty="0">
              <a:ln>
                <a:noFill/>
              </a:ln>
              <a:solidFill>
                <a:srgbClr val="000000"/>
              </a:solidFill>
              <a:effectLst/>
              <a:uFill>
                <a:solidFill>
                  <a:srgbClr val="000000"/>
                </a:solidFill>
              </a:uFill>
              <a:latin typeface="+mj-lt"/>
              <a:ea typeface="Arial Unicode MS"/>
              <a:cs typeface="Arial Unicode MS"/>
            </a:endParaRPr>
          </a:p>
          <a:p>
            <a:pPr marL="514350" indent="-514350">
              <a:buFont typeface="+mj-lt"/>
              <a:buAutoNum type="arabicPeriod"/>
            </a:pPr>
            <a:endParaRPr lang="de-DE" sz="1800" dirty="0">
              <a:ln>
                <a:noFill/>
              </a:ln>
              <a:solidFill>
                <a:srgbClr val="000000"/>
              </a:solidFill>
              <a:effectLst/>
              <a:uFill>
                <a:solidFill>
                  <a:srgbClr val="000000"/>
                </a:solidFill>
              </a:uFill>
              <a:latin typeface="+mj-lt"/>
              <a:ea typeface="Arial Unicode MS"/>
              <a:cs typeface="Arial Unicode MS"/>
            </a:endParaRPr>
          </a:p>
          <a:p>
            <a:pPr marL="514350" indent="-514350">
              <a:buFont typeface="+mj-lt"/>
              <a:buAutoNum type="arabicPeriod"/>
            </a:pPr>
            <a:endParaRPr lang="de-DE" sz="1800" dirty="0"/>
          </a:p>
        </p:txBody>
      </p:sp>
      <p:sp>
        <p:nvSpPr>
          <p:cNvPr id="3" name="Datumsplatzhalter 2">
            <a:extLst>
              <a:ext uri="{FF2B5EF4-FFF2-40B4-BE49-F238E27FC236}">
                <a16:creationId xmlns:a16="http://schemas.microsoft.com/office/drawing/2014/main" id="{5D001907-6048-406F-B134-4F3E654391C1}"/>
              </a:ext>
            </a:extLst>
          </p:cNvPr>
          <p:cNvSpPr>
            <a:spLocks noGrp="1"/>
          </p:cNvSpPr>
          <p:nvPr>
            <p:ph type="dt" sz="half" idx="14"/>
          </p:nvPr>
        </p:nvSpPr>
        <p:spPr/>
        <p:txBody>
          <a:bodyPr/>
          <a:lstStyle/>
          <a:p>
            <a:r>
              <a:rPr lang="de-DE" dirty="0"/>
              <a:t>13.05.2025</a:t>
            </a:r>
          </a:p>
        </p:txBody>
      </p:sp>
      <p:sp>
        <p:nvSpPr>
          <p:cNvPr id="4" name="Foliennummernplatzhalter 3">
            <a:extLst>
              <a:ext uri="{FF2B5EF4-FFF2-40B4-BE49-F238E27FC236}">
                <a16:creationId xmlns:a16="http://schemas.microsoft.com/office/drawing/2014/main" id="{83905784-DF76-4803-B84E-A71D9294E942}"/>
              </a:ext>
            </a:extLst>
          </p:cNvPr>
          <p:cNvSpPr>
            <a:spLocks noGrp="1"/>
          </p:cNvSpPr>
          <p:nvPr>
            <p:ph type="sldNum" sz="quarter" idx="16"/>
          </p:nvPr>
        </p:nvSpPr>
        <p:spPr/>
        <p:txBody>
          <a:bodyPr/>
          <a:lstStyle/>
          <a:p>
            <a:fld id="{61696EC4-B4CF-4701-AD06-A8439D6D8E12}" type="slidenum">
              <a:rPr lang="en-US" smtClean="0"/>
              <a:pPr/>
              <a:t>29</a:t>
            </a:fld>
            <a:endParaRPr lang="en-US" dirty="0"/>
          </a:p>
        </p:txBody>
      </p:sp>
      <p:sp>
        <p:nvSpPr>
          <p:cNvPr id="5" name="Textplatzhalter 4">
            <a:extLst>
              <a:ext uri="{FF2B5EF4-FFF2-40B4-BE49-F238E27FC236}">
                <a16:creationId xmlns:a16="http://schemas.microsoft.com/office/drawing/2014/main" id="{5D112802-3B89-46D6-9E8D-625F1BE137BC}"/>
              </a:ext>
            </a:extLst>
          </p:cNvPr>
          <p:cNvSpPr>
            <a:spLocks noGrp="1"/>
          </p:cNvSpPr>
          <p:nvPr>
            <p:ph type="body" sz="quarter" idx="13"/>
          </p:nvPr>
        </p:nvSpPr>
        <p:spPr/>
        <p:txBody>
          <a:bodyPr/>
          <a:lstStyle/>
          <a:p>
            <a:r>
              <a:rPr lang="de-DE" sz="2000" dirty="0"/>
              <a:t>Ableitung aus bisherigen Beobachtungen: Veröffentlichung folgt</a:t>
            </a:r>
          </a:p>
        </p:txBody>
      </p:sp>
      <p:sp>
        <p:nvSpPr>
          <p:cNvPr id="6" name="Titel 5">
            <a:extLst>
              <a:ext uri="{FF2B5EF4-FFF2-40B4-BE49-F238E27FC236}">
                <a16:creationId xmlns:a16="http://schemas.microsoft.com/office/drawing/2014/main" id="{D13A3F1E-C48E-42E8-BD3D-A5158AD3260E}"/>
              </a:ext>
            </a:extLst>
          </p:cNvPr>
          <p:cNvSpPr>
            <a:spLocks noGrp="1"/>
          </p:cNvSpPr>
          <p:nvPr>
            <p:ph type="title"/>
          </p:nvPr>
        </p:nvSpPr>
        <p:spPr/>
        <p:txBody>
          <a:bodyPr/>
          <a:lstStyle/>
          <a:p>
            <a:r>
              <a:rPr lang="de-DE" dirty="0"/>
              <a:t>Leitlinien „Bürgerbeteiligung“</a:t>
            </a:r>
          </a:p>
        </p:txBody>
      </p:sp>
    </p:spTree>
    <p:extLst>
      <p:ext uri="{BB962C8B-B14F-4D97-AF65-F5344CB8AC3E}">
        <p14:creationId xmlns:p14="http://schemas.microsoft.com/office/powerpoint/2010/main" val="1502100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BDA8F82-26BD-4A73-8BAE-8D654AB16557}"/>
              </a:ext>
            </a:extLst>
          </p:cNvPr>
          <p:cNvSpPr>
            <a:spLocks noGrp="1"/>
          </p:cNvSpPr>
          <p:nvPr>
            <p:ph idx="1"/>
          </p:nvPr>
        </p:nvSpPr>
        <p:spPr/>
        <p:txBody>
          <a:bodyPr/>
          <a:lstStyle/>
          <a:p>
            <a:pPr marL="0" lvl="0" indent="0" fontAlgn="base">
              <a:buClr>
                <a:srgbClr val="000000"/>
              </a:buClr>
              <a:buNone/>
            </a:pPr>
            <a:endPar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endParaRPr>
          </a:p>
          <a:p>
            <a:pPr marL="0" lvl="0" indent="0" fontAlgn="base">
              <a:buClr>
                <a:srgbClr val="000000"/>
              </a:buClr>
              <a:buNone/>
            </a:pPr>
            <a:r>
              <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rPr>
              <a:t>5.  Information und Transparenz: Eine stets aktuelle Vorhabenliste wird veröffentlicht, in der ehrlich und transparent informiert wird, welche Vorhaben anstehen und welche Auswirkungen sie auf wen in der Stadt haben.</a:t>
            </a:r>
            <a:br>
              <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rPr>
            </a:br>
            <a:endPar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endParaRPr>
          </a:p>
          <a:p>
            <a:pPr marL="0" lvl="0" indent="0" fontAlgn="base">
              <a:buClr>
                <a:srgbClr val="000000"/>
              </a:buClr>
              <a:buNone/>
            </a:pPr>
            <a:r>
              <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rPr>
              <a:t>6. Rückmeldung von Ergebnissen: Bürgerinnen und Bürger, die sich engagieren, erwarten zu Recht eine Rückmeldung, was aus Ihren Einwänden und Vorschlägen geworden ist. Über das Ergebnis eines Beteiligungsverfahrens wird schriftlich und öffentlich informiert, insbesondere wird begründet, wenn Empfehlungen der Bürgerschaft nicht berücksichtigt wurden.</a:t>
            </a:r>
          </a:p>
          <a:p>
            <a:pPr marL="514350" lvl="0" indent="-514350" fontAlgn="base">
              <a:buClr>
                <a:srgbClr val="000000"/>
              </a:buClr>
              <a:buFont typeface="+mj-lt"/>
              <a:buAutoNum type="arabicPeriod"/>
            </a:pPr>
            <a:endPar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endParaRPr>
          </a:p>
          <a:p>
            <a:pPr marL="0" lvl="0" indent="0" fontAlgn="base">
              <a:buClr>
                <a:srgbClr val="000000"/>
              </a:buClr>
              <a:buNone/>
            </a:pPr>
            <a:r>
              <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rPr>
              <a:t>7. Finanzielle Mittel: </a:t>
            </a:r>
          </a:p>
          <a:p>
            <a:pPr marL="0" lvl="0" indent="0" fontAlgn="base">
              <a:buClr>
                <a:srgbClr val="000000"/>
              </a:buClr>
              <a:buNone/>
            </a:pPr>
            <a:r>
              <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rPr>
              <a:t>Im Haushalt der Stadt Bad Herrenalb werden ausreichend Mittel, sowohl für die personelle als auch für die materielle Ausstattung der Bürgerbeteiligung bereitgestellt.</a:t>
            </a:r>
          </a:p>
          <a:p>
            <a:pPr marL="514350" lvl="0" indent="-514350" fontAlgn="base">
              <a:buClr>
                <a:srgbClr val="000000"/>
              </a:buClr>
              <a:buFont typeface="+mj-lt"/>
              <a:buAutoNum type="arabicPeriod"/>
            </a:pPr>
            <a:endPar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endParaRPr>
          </a:p>
          <a:p>
            <a:pPr marL="0" lvl="0" indent="0" fontAlgn="base">
              <a:buClr>
                <a:srgbClr val="000000"/>
              </a:buClr>
              <a:buNone/>
            </a:pPr>
            <a:r>
              <a:rPr lang="de-DE" sz="1800" u="none" strike="noStrike" kern="0" spc="0" dirty="0">
                <a:ln>
                  <a:noFill/>
                </a:ln>
                <a:solidFill>
                  <a:srgbClr val="000000"/>
                </a:solidFill>
                <a:effectLst/>
                <a:uFill>
                  <a:solidFill>
                    <a:srgbClr val="000000"/>
                  </a:solidFill>
                </a:uFill>
                <a:latin typeface="+mj-lt"/>
                <a:ea typeface="Bahnschrift Light" panose="020B0502040204020203" pitchFamily="34" charset="0"/>
                <a:cs typeface="Bahnschrift Light" panose="020B0502040204020203" pitchFamily="34" charset="0"/>
              </a:rPr>
              <a:t>8. Weiterentwicklung der Leitlinien: Die Koordinierungsstelle für bürgerschaftliches Engagement und Beteiligung macht sich in Kooperation mit interessierten Bürgerinnen und Bürgern  ein Bild von der Wirksamkeit und Umsetzbarkeit der Leitlinien, um dann gegebenenfalls Vorschläge zu deren Weiterentwicklung zu machen.</a:t>
            </a:r>
          </a:p>
          <a:p>
            <a:pPr marL="514350" indent="-514350">
              <a:buFont typeface="+mj-lt"/>
              <a:buAutoNum type="arabicPeriod"/>
            </a:pPr>
            <a:endParaRPr lang="de-DE" sz="1800" dirty="0">
              <a:ln>
                <a:noFill/>
              </a:ln>
              <a:solidFill>
                <a:srgbClr val="000000"/>
              </a:solidFill>
              <a:effectLst/>
              <a:uFill>
                <a:solidFill>
                  <a:srgbClr val="000000"/>
                </a:solidFill>
              </a:uFill>
              <a:latin typeface="+mj-lt"/>
              <a:ea typeface="Arial Unicode MS"/>
              <a:cs typeface="Arial Unicode MS"/>
            </a:endParaRPr>
          </a:p>
          <a:p>
            <a:pPr marL="514350" indent="-514350">
              <a:buFont typeface="+mj-lt"/>
              <a:buAutoNum type="arabicPeriod"/>
            </a:pPr>
            <a:endParaRPr lang="de-DE" sz="1800" dirty="0"/>
          </a:p>
        </p:txBody>
      </p:sp>
      <p:sp>
        <p:nvSpPr>
          <p:cNvPr id="3" name="Datumsplatzhalter 2">
            <a:extLst>
              <a:ext uri="{FF2B5EF4-FFF2-40B4-BE49-F238E27FC236}">
                <a16:creationId xmlns:a16="http://schemas.microsoft.com/office/drawing/2014/main" id="{5D001907-6048-406F-B134-4F3E654391C1}"/>
              </a:ext>
            </a:extLst>
          </p:cNvPr>
          <p:cNvSpPr>
            <a:spLocks noGrp="1"/>
          </p:cNvSpPr>
          <p:nvPr>
            <p:ph type="dt" sz="half" idx="14"/>
          </p:nvPr>
        </p:nvSpPr>
        <p:spPr/>
        <p:txBody>
          <a:bodyPr/>
          <a:lstStyle/>
          <a:p>
            <a:r>
              <a:rPr lang="de-DE" dirty="0"/>
              <a:t>13.05.2025</a:t>
            </a:r>
          </a:p>
        </p:txBody>
      </p:sp>
      <p:sp>
        <p:nvSpPr>
          <p:cNvPr id="4" name="Foliennummernplatzhalter 3">
            <a:extLst>
              <a:ext uri="{FF2B5EF4-FFF2-40B4-BE49-F238E27FC236}">
                <a16:creationId xmlns:a16="http://schemas.microsoft.com/office/drawing/2014/main" id="{83905784-DF76-4803-B84E-A71D9294E942}"/>
              </a:ext>
            </a:extLst>
          </p:cNvPr>
          <p:cNvSpPr>
            <a:spLocks noGrp="1"/>
          </p:cNvSpPr>
          <p:nvPr>
            <p:ph type="sldNum" sz="quarter" idx="16"/>
          </p:nvPr>
        </p:nvSpPr>
        <p:spPr/>
        <p:txBody>
          <a:bodyPr/>
          <a:lstStyle/>
          <a:p>
            <a:fld id="{61696EC4-B4CF-4701-AD06-A8439D6D8E12}" type="slidenum">
              <a:rPr lang="en-US" smtClean="0"/>
              <a:pPr/>
              <a:t>30</a:t>
            </a:fld>
            <a:endParaRPr lang="en-US" dirty="0"/>
          </a:p>
        </p:txBody>
      </p:sp>
      <p:sp>
        <p:nvSpPr>
          <p:cNvPr id="5" name="Textplatzhalter 4">
            <a:extLst>
              <a:ext uri="{FF2B5EF4-FFF2-40B4-BE49-F238E27FC236}">
                <a16:creationId xmlns:a16="http://schemas.microsoft.com/office/drawing/2014/main" id="{5D112802-3B89-46D6-9E8D-625F1BE137BC}"/>
              </a:ext>
            </a:extLst>
          </p:cNvPr>
          <p:cNvSpPr>
            <a:spLocks noGrp="1"/>
          </p:cNvSpPr>
          <p:nvPr>
            <p:ph type="body" sz="quarter" idx="13"/>
          </p:nvPr>
        </p:nvSpPr>
        <p:spPr/>
        <p:txBody>
          <a:bodyPr/>
          <a:lstStyle/>
          <a:p>
            <a:pPr marL="0" marR="0" lvl="0" indent="0" algn="l" defTabSz="914347" rtl="0" eaLnBrk="1" fontAlgn="auto" latinLnBrk="0" hangingPunct="1">
              <a:lnSpc>
                <a:spcPct val="90000"/>
              </a:lnSpc>
              <a:spcBef>
                <a:spcPts val="480"/>
              </a:spcBef>
              <a:spcAft>
                <a:spcPts val="0"/>
              </a:spcAft>
              <a:buClrTx/>
              <a:buSzPct val="88000"/>
              <a:buFontTx/>
              <a:buNone/>
              <a:tabLst/>
              <a:defRPr/>
            </a:pPr>
            <a:r>
              <a:rPr kumimoji="0" lang="de-DE" sz="2000" b="1" i="0" u="none" strike="noStrike" kern="1200" cap="none" spc="0" normalizeH="0" baseline="0" noProof="0" dirty="0">
                <a:ln>
                  <a:noFill/>
                </a:ln>
                <a:solidFill>
                  <a:prstClr val="white">
                    <a:lumMod val="50000"/>
                  </a:prstClr>
                </a:solidFill>
                <a:effectLst/>
                <a:uLnTx/>
                <a:uFillTx/>
                <a:latin typeface="Arial" panose="020B0604020202020204"/>
                <a:ea typeface="+mn-ea"/>
                <a:cs typeface="+mn-cs"/>
              </a:rPr>
              <a:t>Ableitung aus bisherigen Beobachtungen: Veröffentlichung folgt</a:t>
            </a:r>
          </a:p>
        </p:txBody>
      </p:sp>
      <p:sp>
        <p:nvSpPr>
          <p:cNvPr id="6" name="Titel 5">
            <a:extLst>
              <a:ext uri="{FF2B5EF4-FFF2-40B4-BE49-F238E27FC236}">
                <a16:creationId xmlns:a16="http://schemas.microsoft.com/office/drawing/2014/main" id="{D13A3F1E-C48E-42E8-BD3D-A5158AD3260E}"/>
              </a:ext>
            </a:extLst>
          </p:cNvPr>
          <p:cNvSpPr>
            <a:spLocks noGrp="1"/>
          </p:cNvSpPr>
          <p:nvPr>
            <p:ph type="title"/>
          </p:nvPr>
        </p:nvSpPr>
        <p:spPr/>
        <p:txBody>
          <a:bodyPr/>
          <a:lstStyle/>
          <a:p>
            <a:r>
              <a:rPr lang="de-DE" dirty="0"/>
              <a:t>Leitlinien „Bürgerbeteiligung“</a:t>
            </a:r>
          </a:p>
        </p:txBody>
      </p:sp>
    </p:spTree>
    <p:extLst>
      <p:ext uri="{BB962C8B-B14F-4D97-AF65-F5344CB8AC3E}">
        <p14:creationId xmlns:p14="http://schemas.microsoft.com/office/powerpoint/2010/main" val="2344889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C81F619-A3C6-47D1-AAA8-4836B4248CD8}"/>
              </a:ext>
            </a:extLst>
          </p:cNvPr>
          <p:cNvSpPr>
            <a:spLocks noGrp="1"/>
          </p:cNvSpPr>
          <p:nvPr>
            <p:ph idx="1"/>
          </p:nvPr>
        </p:nvSpPr>
        <p:spPr/>
        <p:txBody>
          <a:bodyPr/>
          <a:lstStyle/>
          <a:p>
            <a:pPr marL="514350" indent="-514350">
              <a:buFont typeface="+mj-lt"/>
              <a:buAutoNum type="arabicPeriod"/>
            </a:pPr>
            <a:r>
              <a:rPr lang="de-DE" dirty="0"/>
              <a:t>Bedeutung Bürgerversammlung – Warum findet diese statt?</a:t>
            </a:r>
          </a:p>
          <a:p>
            <a:pPr marL="514350" indent="-514350">
              <a:buFont typeface="+mj-lt"/>
              <a:buAutoNum type="arabicPeriod"/>
            </a:pPr>
            <a:r>
              <a:rPr lang="de-DE" dirty="0"/>
              <a:t>Bürgerbeteiligungssatzung Stand 03/2024: Umsetzungsstatus</a:t>
            </a:r>
          </a:p>
          <a:p>
            <a:pPr marL="514350" indent="-514350">
              <a:buFont typeface="+mj-lt"/>
              <a:buAutoNum type="arabicPeriod"/>
            </a:pPr>
            <a:r>
              <a:rPr lang="de-DE" dirty="0"/>
              <a:t>Strategieentwicklung: Warum ist das wichtig und was soll damit erreicht werden?</a:t>
            </a:r>
          </a:p>
          <a:p>
            <a:pPr marL="514350" indent="-514350">
              <a:buFont typeface="+mj-lt"/>
              <a:buAutoNum type="arabicPeriod"/>
            </a:pPr>
            <a:r>
              <a:rPr lang="de-DE" dirty="0"/>
              <a:t>Status Einzelprojekte mit Bürgerbeteiligung nach Satzung</a:t>
            </a:r>
          </a:p>
          <a:p>
            <a:pPr marL="514350" indent="-514350">
              <a:buFont typeface="+mj-lt"/>
              <a:buAutoNum type="arabicPeriod"/>
            </a:pPr>
            <a:r>
              <a:rPr lang="de-DE" dirty="0"/>
              <a:t>Wie kann ich als Bürger/in aktiv teilnehmen?</a:t>
            </a:r>
          </a:p>
          <a:p>
            <a:pPr marL="514350" indent="-514350">
              <a:buFont typeface="+mj-lt"/>
              <a:buAutoNum type="arabicPeriod"/>
            </a:pPr>
            <a:r>
              <a:rPr lang="de-DE" dirty="0"/>
              <a:t>Entwicklung Handlungsfeld Kommunikation</a:t>
            </a:r>
          </a:p>
          <a:p>
            <a:pPr marL="514350" indent="-514350">
              <a:buFont typeface="+mj-lt"/>
              <a:buAutoNum type="arabicPeriod"/>
            </a:pPr>
            <a:r>
              <a:rPr lang="de-DE" dirty="0"/>
              <a:t>Leitlinien „Bürgerbeteiligung“</a:t>
            </a:r>
          </a:p>
          <a:p>
            <a:pPr marL="514350" indent="-514350">
              <a:buFont typeface="+mj-lt"/>
              <a:buAutoNum type="arabicPeriod"/>
            </a:pPr>
            <a:r>
              <a:rPr lang="de-DE" b="1" dirty="0">
                <a:solidFill>
                  <a:schemeClr val="tx2"/>
                </a:solidFill>
              </a:rPr>
              <a:t>Sonstiges / Fragen und Diskussion</a:t>
            </a:r>
          </a:p>
        </p:txBody>
      </p:sp>
      <p:sp>
        <p:nvSpPr>
          <p:cNvPr id="3" name="Datumsplatzhalter 2">
            <a:extLst>
              <a:ext uri="{FF2B5EF4-FFF2-40B4-BE49-F238E27FC236}">
                <a16:creationId xmlns:a16="http://schemas.microsoft.com/office/drawing/2014/main" id="{B30A2AC6-263F-48AD-8247-4069600D88F4}"/>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5E4818D0-27D1-476E-96CB-22F6AD8F5232}"/>
              </a:ext>
            </a:extLst>
          </p:cNvPr>
          <p:cNvSpPr>
            <a:spLocks noGrp="1"/>
          </p:cNvSpPr>
          <p:nvPr>
            <p:ph type="sldNum" sz="quarter" idx="16"/>
          </p:nvPr>
        </p:nvSpPr>
        <p:spPr/>
        <p:txBody>
          <a:bodyPr/>
          <a:lstStyle/>
          <a:p>
            <a:fld id="{61696EC4-B4CF-4701-AD06-A8439D6D8E12}" type="slidenum">
              <a:rPr lang="en-US" smtClean="0"/>
              <a:pPr/>
              <a:t>31</a:t>
            </a:fld>
            <a:endParaRPr lang="en-US" dirty="0"/>
          </a:p>
        </p:txBody>
      </p:sp>
      <p:sp>
        <p:nvSpPr>
          <p:cNvPr id="5" name="Textplatzhalter 4">
            <a:extLst>
              <a:ext uri="{FF2B5EF4-FFF2-40B4-BE49-F238E27FC236}">
                <a16:creationId xmlns:a16="http://schemas.microsoft.com/office/drawing/2014/main" id="{F60EFF37-13D4-4B2A-8BA8-0903B229FC92}"/>
              </a:ext>
            </a:extLst>
          </p:cNvPr>
          <p:cNvSpPr>
            <a:spLocks noGrp="1"/>
          </p:cNvSpPr>
          <p:nvPr>
            <p:ph type="body" sz="quarter" idx="13"/>
          </p:nvPr>
        </p:nvSpPr>
        <p:spPr/>
        <p:txBody>
          <a:bodyPr/>
          <a:lstStyle/>
          <a:p>
            <a:r>
              <a:rPr lang="de-DE" dirty="0"/>
              <a:t>Inhalte</a:t>
            </a:r>
          </a:p>
        </p:txBody>
      </p:sp>
      <p:sp>
        <p:nvSpPr>
          <p:cNvPr id="6" name="Titel 5">
            <a:extLst>
              <a:ext uri="{FF2B5EF4-FFF2-40B4-BE49-F238E27FC236}">
                <a16:creationId xmlns:a16="http://schemas.microsoft.com/office/drawing/2014/main" id="{C61DE1B2-555C-481E-A76A-97F76C64DBCC}"/>
              </a:ext>
            </a:extLst>
          </p:cNvPr>
          <p:cNvSpPr>
            <a:spLocks noGrp="1"/>
          </p:cNvSpPr>
          <p:nvPr>
            <p:ph type="title"/>
          </p:nvPr>
        </p:nvSpPr>
        <p:spPr/>
        <p:txBody>
          <a:bodyPr/>
          <a:lstStyle/>
          <a:p>
            <a:r>
              <a:rPr lang="de-DE" dirty="0"/>
              <a:t>Bürgerversammlung 2025</a:t>
            </a:r>
          </a:p>
        </p:txBody>
      </p:sp>
    </p:spTree>
    <p:extLst>
      <p:ext uri="{BB962C8B-B14F-4D97-AF65-F5344CB8AC3E}">
        <p14:creationId xmlns:p14="http://schemas.microsoft.com/office/powerpoint/2010/main" val="1646092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3D0AC29E-8B7B-432B-AF1A-C17D05EC7AED}"/>
              </a:ext>
            </a:extLst>
          </p:cNvPr>
          <p:cNvSpPr>
            <a:spLocks noGrp="1"/>
          </p:cNvSpPr>
          <p:nvPr>
            <p:ph idx="1"/>
          </p:nvPr>
        </p:nvSpPr>
        <p:spPr>
          <a:noFill/>
        </p:spPr>
        <p:txBody>
          <a:bodyPr/>
          <a:lstStyle/>
          <a:p>
            <a:r>
              <a:rPr lang="de-DE" dirty="0"/>
              <a:t>Umsetzung Kommunikationskonzept</a:t>
            </a:r>
          </a:p>
          <a:p>
            <a:r>
              <a:rPr lang="de-DE" dirty="0"/>
              <a:t>Leben der Satzung besser etablieren</a:t>
            </a:r>
          </a:p>
          <a:p>
            <a:r>
              <a:rPr lang="de-DE" dirty="0"/>
              <a:t>Verdichtung erarbeiteter Ergebnisse </a:t>
            </a:r>
            <a:r>
              <a:rPr lang="de-DE" sz="1600" i="1" dirty="0"/>
              <a:t>(„552 Dateien / 4,3 GB“)</a:t>
            </a:r>
          </a:p>
          <a:p>
            <a:endParaRPr lang="de-DE" dirty="0"/>
          </a:p>
          <a:p>
            <a:r>
              <a:rPr lang="de-DE" dirty="0"/>
              <a:t>Bürgerinformationsveranstaltung gemäß Satzung am 26.05.2025</a:t>
            </a:r>
          </a:p>
          <a:p>
            <a:r>
              <a:rPr lang="de-DE" dirty="0"/>
              <a:t>Beratung initiale Stadtentwicklungsstrategie mit Bürgerschaft 02.07.2025</a:t>
            </a:r>
          </a:p>
          <a:p>
            <a:endParaRPr lang="de-DE" dirty="0"/>
          </a:p>
          <a:p>
            <a:r>
              <a:rPr lang="de-DE" dirty="0"/>
              <a:t>Start Projekt „Unechte Teilortswahl“</a:t>
            </a:r>
          </a:p>
          <a:p>
            <a:r>
              <a:rPr lang="de-DE" dirty="0"/>
              <a:t>Aufbereitung Sichten aus Projekt Verdichtung/Stadtentwicklung</a:t>
            </a:r>
          </a:p>
          <a:p>
            <a:r>
              <a:rPr lang="de-DE" dirty="0"/>
              <a:t>Workshop mit Gemeinderat zur Vorbereitung eines beschlussfähigen Strategieentwurfs</a:t>
            </a:r>
          </a:p>
        </p:txBody>
      </p:sp>
      <p:sp>
        <p:nvSpPr>
          <p:cNvPr id="3" name="Datumsplatzhalter 2">
            <a:extLst>
              <a:ext uri="{FF2B5EF4-FFF2-40B4-BE49-F238E27FC236}">
                <a16:creationId xmlns:a16="http://schemas.microsoft.com/office/drawing/2014/main" id="{3C240667-607F-4BCE-88F2-6C77F2C7537D}"/>
              </a:ext>
            </a:extLst>
          </p:cNvPr>
          <p:cNvSpPr>
            <a:spLocks noGrp="1"/>
          </p:cNvSpPr>
          <p:nvPr>
            <p:ph type="dt" sz="half" idx="14"/>
          </p:nvPr>
        </p:nvSpPr>
        <p:spPr/>
        <p:txBody>
          <a:bodyPr/>
          <a:lstStyle/>
          <a:p>
            <a:r>
              <a:rPr lang="de-DE"/>
              <a:t>13.05.2025</a:t>
            </a:r>
            <a:endParaRPr lang="de-DE" dirty="0"/>
          </a:p>
        </p:txBody>
      </p:sp>
      <p:sp>
        <p:nvSpPr>
          <p:cNvPr id="4" name="Foliennummernplatzhalter 3">
            <a:extLst>
              <a:ext uri="{FF2B5EF4-FFF2-40B4-BE49-F238E27FC236}">
                <a16:creationId xmlns:a16="http://schemas.microsoft.com/office/drawing/2014/main" id="{1C33A195-5D2E-4546-8B0F-3EB455BDA163}"/>
              </a:ext>
            </a:extLst>
          </p:cNvPr>
          <p:cNvSpPr>
            <a:spLocks noGrp="1"/>
          </p:cNvSpPr>
          <p:nvPr>
            <p:ph type="sldNum" sz="quarter" idx="16"/>
          </p:nvPr>
        </p:nvSpPr>
        <p:spPr/>
        <p:txBody>
          <a:bodyPr/>
          <a:lstStyle/>
          <a:p>
            <a:fld id="{61696EC4-B4CF-4701-AD06-A8439D6D8E12}" type="slidenum">
              <a:rPr lang="en-US" smtClean="0"/>
              <a:pPr/>
              <a:t>32</a:t>
            </a:fld>
            <a:endParaRPr lang="en-US" dirty="0"/>
          </a:p>
        </p:txBody>
      </p:sp>
      <p:sp>
        <p:nvSpPr>
          <p:cNvPr id="5" name="Textplatzhalter 4">
            <a:extLst>
              <a:ext uri="{FF2B5EF4-FFF2-40B4-BE49-F238E27FC236}">
                <a16:creationId xmlns:a16="http://schemas.microsoft.com/office/drawing/2014/main" id="{99A76C31-45E9-4B2E-9863-966E9048ED9A}"/>
              </a:ext>
            </a:extLst>
          </p:cNvPr>
          <p:cNvSpPr>
            <a:spLocks noGrp="1"/>
          </p:cNvSpPr>
          <p:nvPr>
            <p:ph type="body" sz="quarter" idx="13"/>
          </p:nvPr>
        </p:nvSpPr>
        <p:spPr/>
        <p:txBody>
          <a:bodyPr/>
          <a:lstStyle/>
          <a:p>
            <a:r>
              <a:rPr lang="de-DE" dirty="0"/>
              <a:t>Bisher geplante nächste Schritte</a:t>
            </a:r>
          </a:p>
        </p:txBody>
      </p:sp>
      <p:sp>
        <p:nvSpPr>
          <p:cNvPr id="6" name="Titel 5">
            <a:extLst>
              <a:ext uri="{FF2B5EF4-FFF2-40B4-BE49-F238E27FC236}">
                <a16:creationId xmlns:a16="http://schemas.microsoft.com/office/drawing/2014/main" id="{0B1B6290-8BF8-4A17-AB43-B65EF19F302C}"/>
              </a:ext>
            </a:extLst>
          </p:cNvPr>
          <p:cNvSpPr>
            <a:spLocks noGrp="1"/>
          </p:cNvSpPr>
          <p:nvPr>
            <p:ph type="title"/>
          </p:nvPr>
        </p:nvSpPr>
        <p:spPr/>
        <p:txBody>
          <a:bodyPr/>
          <a:lstStyle/>
          <a:p>
            <a:r>
              <a:rPr lang="de-DE" dirty="0"/>
              <a:t>Weiteres Vorgehen</a:t>
            </a:r>
          </a:p>
        </p:txBody>
      </p:sp>
    </p:spTree>
    <p:extLst>
      <p:ext uri="{BB962C8B-B14F-4D97-AF65-F5344CB8AC3E}">
        <p14:creationId xmlns:p14="http://schemas.microsoft.com/office/powerpoint/2010/main" val="4006828966"/>
      </p:ext>
    </p:extLst>
  </p:cSld>
  <p:clrMapOvr>
    <a:masterClrMapping/>
  </p:clrMapOvr>
</p:sld>
</file>

<file path=ppt/theme/theme1.xml><?xml version="1.0" encoding="utf-8"?>
<a:theme xmlns:a="http://schemas.openxmlformats.org/drawingml/2006/main" name="IPEK_DE_2020">
  <a:themeElements>
    <a:clrScheme name="KIT">
      <a:dk1>
        <a:sysClr val="windowText" lastClr="000000"/>
      </a:dk1>
      <a:lt1>
        <a:sysClr val="window" lastClr="FFFFFF"/>
      </a:lt1>
      <a:dk2>
        <a:srgbClr val="009682"/>
      </a:dk2>
      <a:lt2>
        <a:srgbClr val="D9D9D9"/>
      </a:lt2>
      <a:accent1>
        <a:srgbClr val="009682"/>
      </a:accent1>
      <a:accent2>
        <a:srgbClr val="4664AA"/>
      </a:accent2>
      <a:accent3>
        <a:srgbClr val="D9D9D9"/>
      </a:accent3>
      <a:accent4>
        <a:srgbClr val="4CB5A7"/>
      </a:accent4>
      <a:accent5>
        <a:srgbClr val="7D92C3"/>
      </a:accent5>
      <a:accent6>
        <a:srgbClr val="7FCAC0"/>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PEK2_Praesentationsvorlage_DE_16x9_08-2020" id="{0F8E77AC-8DA7-4437-BE27-1417889F3340}" vid="{513D610A-D1FC-478D-B25D-8563DE8E499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IT">
    <a:dk1>
      <a:sysClr val="windowText" lastClr="000000"/>
    </a:dk1>
    <a:lt1>
      <a:sysClr val="window" lastClr="FFFFFF"/>
    </a:lt1>
    <a:dk2>
      <a:srgbClr val="009682"/>
    </a:dk2>
    <a:lt2>
      <a:srgbClr val="D9D9D9"/>
    </a:lt2>
    <a:accent1>
      <a:srgbClr val="009682"/>
    </a:accent1>
    <a:accent2>
      <a:srgbClr val="4664AA"/>
    </a:accent2>
    <a:accent3>
      <a:srgbClr val="D9D9D9"/>
    </a:accent3>
    <a:accent4>
      <a:srgbClr val="4CB5A7"/>
    </a:accent4>
    <a:accent5>
      <a:srgbClr val="7D92C3"/>
    </a:accent5>
    <a:accent6>
      <a:srgbClr val="7FCAC0"/>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2456</Words>
  <Application>Microsoft Office PowerPoint</Application>
  <PresentationFormat>Breitbild</PresentationFormat>
  <Paragraphs>387</Paragraphs>
  <Slides>32</Slides>
  <Notes>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32</vt:i4>
      </vt:variant>
    </vt:vector>
  </HeadingPairs>
  <TitlesOfParts>
    <vt:vector size="37" baseType="lpstr">
      <vt:lpstr>Arial</vt:lpstr>
      <vt:lpstr>Calibri</vt:lpstr>
      <vt:lpstr>wf_segoe-ui_normal</vt:lpstr>
      <vt:lpstr>Wingdings</vt:lpstr>
      <vt:lpstr>IPEK_DE_2020</vt:lpstr>
      <vt:lpstr>Bericht Koordinierungsstelle im Rahmen jährlicher Bürgerversammlung</vt:lpstr>
      <vt:lpstr>Übergeordnete Ziele Bürgerbeteiligung</vt:lpstr>
      <vt:lpstr>Ziele Beteiligungsmodell</vt:lpstr>
      <vt:lpstr>NICHT-Ziele Beteiligungsmodells</vt:lpstr>
      <vt:lpstr>Bürgerversammlung 2025</vt:lpstr>
      <vt:lpstr>Bürgerversammlung 2025</vt:lpstr>
      <vt:lpstr>Bedeutung Bürgerversammlung – Warum findet diese statt?</vt:lpstr>
      <vt:lpstr>Bürgerversammlung 2025</vt:lpstr>
      <vt:lpstr>Satzung Bürgerbeteiligung</vt:lpstr>
      <vt:lpstr>Bürgerversammlung 2025</vt:lpstr>
      <vt:lpstr>Strategieentwicklung</vt:lpstr>
      <vt:lpstr>Strategieentwicklung</vt:lpstr>
      <vt:lpstr>Strategieentwicklung</vt:lpstr>
      <vt:lpstr>Strategieentwicklung</vt:lpstr>
      <vt:lpstr>Maßnahme: Durchführung Workshops</vt:lpstr>
      <vt:lpstr>Vision - übergeordnet</vt:lpstr>
      <vt:lpstr>Merkmale der übergeordneten Vision</vt:lpstr>
      <vt:lpstr>Merkmale der übergeordneten Vision</vt:lpstr>
      <vt:lpstr>Strategieentwicklung</vt:lpstr>
      <vt:lpstr>Bürgerversammlung 2025</vt:lpstr>
      <vt:lpstr>Status Einzelprojekte mit Bürgerbeteiligung nach Satzung</vt:lpstr>
      <vt:lpstr>Ergebnisse aus Handlungsfeldern (Auszug)</vt:lpstr>
      <vt:lpstr>Bürgerversammlung 2025</vt:lpstr>
      <vt:lpstr>Teilnahme als Bürger / Bürgerin</vt:lpstr>
      <vt:lpstr>Bürgerversammlung 2025</vt:lpstr>
      <vt:lpstr>Weitere Beteiligungsmöglichkeit …</vt:lpstr>
      <vt:lpstr>Weitere Beteiligungsmöglichkeit …</vt:lpstr>
      <vt:lpstr>Bürgerversammlung 2025</vt:lpstr>
      <vt:lpstr>Leitlinien „Bürgerbeteiligung“</vt:lpstr>
      <vt:lpstr>Leitlinien „Bürgerbeteiligung“</vt:lpstr>
      <vt:lpstr>Bürgerversammlung 2025</vt:lpstr>
      <vt:lpstr>Weiteres Vorgehen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Impressionen Workshop Stadtentwicklung</dc:title>
  <dc:creator>Sascha Ott</dc:creator>
  <cp:lastModifiedBy>Siebje, Christian</cp:lastModifiedBy>
  <cp:revision>65</cp:revision>
  <dcterms:created xsi:type="dcterms:W3CDTF">2025-01-20T15:19:31Z</dcterms:created>
  <dcterms:modified xsi:type="dcterms:W3CDTF">2025-05-27T09:21:53Z</dcterms:modified>
</cp:coreProperties>
</file>